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9.jpg" ContentType="image/jpeg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4"/>
  </p:sldMasterIdLst>
  <p:notesMasterIdLst>
    <p:notesMasterId r:id="rId65"/>
  </p:notesMasterIdLst>
  <p:handoutMasterIdLst>
    <p:handoutMasterId r:id="rId66"/>
  </p:handoutMasterIdLst>
  <p:sldIdLst>
    <p:sldId id="256" r:id="rId5"/>
    <p:sldId id="375" r:id="rId6"/>
    <p:sldId id="259" r:id="rId7"/>
    <p:sldId id="381" r:id="rId8"/>
    <p:sldId id="257" r:id="rId9"/>
    <p:sldId id="378" r:id="rId10"/>
    <p:sldId id="258" r:id="rId11"/>
    <p:sldId id="379" r:id="rId12"/>
    <p:sldId id="260" r:id="rId13"/>
    <p:sldId id="286" r:id="rId14"/>
    <p:sldId id="262" r:id="rId15"/>
    <p:sldId id="263" r:id="rId16"/>
    <p:sldId id="266" r:id="rId17"/>
    <p:sldId id="265" r:id="rId18"/>
    <p:sldId id="264" r:id="rId19"/>
    <p:sldId id="267" r:id="rId20"/>
    <p:sldId id="268" r:id="rId21"/>
    <p:sldId id="271" r:id="rId22"/>
    <p:sldId id="274" r:id="rId23"/>
    <p:sldId id="273" r:id="rId24"/>
    <p:sldId id="276" r:id="rId25"/>
    <p:sldId id="272" r:id="rId26"/>
    <p:sldId id="278" r:id="rId27"/>
    <p:sldId id="279" r:id="rId28"/>
    <p:sldId id="287" r:id="rId29"/>
    <p:sldId id="277" r:id="rId30"/>
    <p:sldId id="288" r:id="rId31"/>
    <p:sldId id="269" r:id="rId32"/>
    <p:sldId id="305" r:id="rId33"/>
    <p:sldId id="371" r:id="rId34"/>
    <p:sldId id="283" r:id="rId35"/>
    <p:sldId id="290" r:id="rId36"/>
    <p:sldId id="289" r:id="rId37"/>
    <p:sldId id="291" r:id="rId38"/>
    <p:sldId id="292" r:id="rId39"/>
    <p:sldId id="294" r:id="rId40"/>
    <p:sldId id="285" r:id="rId41"/>
    <p:sldId id="295" r:id="rId42"/>
    <p:sldId id="296" r:id="rId43"/>
    <p:sldId id="284" r:id="rId44"/>
    <p:sldId id="297" r:id="rId45"/>
    <p:sldId id="298" r:id="rId46"/>
    <p:sldId id="299" r:id="rId47"/>
    <p:sldId id="300" r:id="rId48"/>
    <p:sldId id="261" r:id="rId49"/>
    <p:sldId id="369" r:id="rId50"/>
    <p:sldId id="370" r:id="rId51"/>
    <p:sldId id="304" r:id="rId52"/>
    <p:sldId id="303" r:id="rId53"/>
    <p:sldId id="280" r:id="rId54"/>
    <p:sldId id="376" r:id="rId55"/>
    <p:sldId id="377" r:id="rId56"/>
    <p:sldId id="281" r:id="rId57"/>
    <p:sldId id="301" r:id="rId58"/>
    <p:sldId id="302" r:id="rId59"/>
    <p:sldId id="282" r:id="rId60"/>
    <p:sldId id="372" r:id="rId61"/>
    <p:sldId id="373" r:id="rId62"/>
    <p:sldId id="374" r:id="rId63"/>
    <p:sldId id="270" r:id="rId64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FF"/>
    <a:srgbClr val="EEFECA"/>
    <a:srgbClr val="9A9B9D"/>
    <a:srgbClr val="AEB0AF"/>
    <a:srgbClr val="CEC7C1"/>
    <a:srgbClr val="8C8D90"/>
    <a:srgbClr val="D25350"/>
    <a:srgbClr val="808184"/>
    <a:srgbClr val="75767A"/>
    <a:srgbClr val="4E4F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A0BAEC-D173-7646-AAC9-817AF3389F85}" v="5" dt="2024-03-05T14:37:13.9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57" autoAdjust="0"/>
    <p:restoredTop sz="96025" autoAdjust="0"/>
  </p:normalViewPr>
  <p:slideViewPr>
    <p:cSldViewPr snapToGrid="0" showGuides="1">
      <p:cViewPr varScale="1">
        <p:scale>
          <a:sx n="114" d="100"/>
          <a:sy n="114" d="100"/>
        </p:scale>
        <p:origin x="200" y="12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6" d="100"/>
        <a:sy n="86" d="100"/>
      </p:scale>
      <p:origin x="0" y="0"/>
    </p:cViewPr>
  </p:sorterViewPr>
  <p:notesViewPr>
    <p:cSldViewPr snapToGrid="0" showGuides="1">
      <p:cViewPr>
        <p:scale>
          <a:sx n="50" d="100"/>
          <a:sy n="50" d="100"/>
        </p:scale>
        <p:origin x="5664" y="167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semir, Kay" userId="054400b3-7951-40c1-99c2-2a9da969a883" providerId="ADAL" clId="{52A0BAEC-D173-7646-AAC9-817AF3389F85}"/>
    <pc:docChg chg="undo custSel addSld delSld modSld sldOrd">
      <pc:chgData name="Kasemir, Kay" userId="054400b3-7951-40c1-99c2-2a9da969a883" providerId="ADAL" clId="{52A0BAEC-D173-7646-AAC9-817AF3389F85}" dt="2024-03-05T15:12:41.564" v="195" actId="2696"/>
      <pc:docMkLst>
        <pc:docMk/>
      </pc:docMkLst>
      <pc:sldChg chg="ord">
        <pc:chgData name="Kasemir, Kay" userId="054400b3-7951-40c1-99c2-2a9da969a883" providerId="ADAL" clId="{52A0BAEC-D173-7646-AAC9-817AF3389F85}" dt="2024-03-05T15:08:24.056" v="185" actId="20578"/>
        <pc:sldMkLst>
          <pc:docMk/>
          <pc:sldMk cId="1257811423" sldId="259"/>
        </pc:sldMkLst>
      </pc:sldChg>
      <pc:sldChg chg="modSp mod">
        <pc:chgData name="Kasemir, Kay" userId="054400b3-7951-40c1-99c2-2a9da969a883" providerId="ADAL" clId="{52A0BAEC-D173-7646-AAC9-817AF3389F85}" dt="2024-03-05T14:42:26.779" v="141" actId="1076"/>
        <pc:sldMkLst>
          <pc:docMk/>
          <pc:sldMk cId="534419198" sldId="378"/>
        </pc:sldMkLst>
        <pc:picChg chg="mod">
          <ac:chgData name="Kasemir, Kay" userId="054400b3-7951-40c1-99c2-2a9da969a883" providerId="ADAL" clId="{52A0BAEC-D173-7646-AAC9-817AF3389F85}" dt="2024-03-05T14:42:26.779" v="141" actId="1076"/>
          <ac:picMkLst>
            <pc:docMk/>
            <pc:sldMk cId="534419198" sldId="378"/>
            <ac:picMk id="4" creationId="{B91216B5-C90F-61C6-3B04-7259B4CC304F}"/>
          </ac:picMkLst>
        </pc:picChg>
      </pc:sldChg>
      <pc:sldChg chg="addSp delSp modSp add del mod">
        <pc:chgData name="Kasemir, Kay" userId="054400b3-7951-40c1-99c2-2a9da969a883" providerId="ADAL" clId="{52A0BAEC-D173-7646-AAC9-817AF3389F85}" dt="2024-03-05T15:12:41.564" v="195" actId="2696"/>
        <pc:sldMkLst>
          <pc:docMk/>
          <pc:sldMk cId="550058047" sldId="380"/>
        </pc:sldMkLst>
        <pc:spChg chg="mod">
          <ac:chgData name="Kasemir, Kay" userId="054400b3-7951-40c1-99c2-2a9da969a883" providerId="ADAL" clId="{52A0BAEC-D173-7646-AAC9-817AF3389F85}" dt="2024-03-05T14:27:19.876" v="15" actId="1076"/>
          <ac:spMkLst>
            <pc:docMk/>
            <pc:sldMk cId="550058047" sldId="380"/>
            <ac:spMk id="2" creationId="{82F3AF34-A8F0-A2EF-62DE-318377EF40CE}"/>
          </ac:spMkLst>
        </pc:spChg>
        <pc:spChg chg="mod">
          <ac:chgData name="Kasemir, Kay" userId="054400b3-7951-40c1-99c2-2a9da969a883" providerId="ADAL" clId="{52A0BAEC-D173-7646-AAC9-817AF3389F85}" dt="2024-03-05T14:30:30.957" v="123" actId="20577"/>
          <ac:spMkLst>
            <pc:docMk/>
            <pc:sldMk cId="550058047" sldId="380"/>
            <ac:spMk id="4" creationId="{40DC40F3-9CCF-915C-4EC2-7A6A1AB2A729}"/>
          </ac:spMkLst>
        </pc:spChg>
        <pc:spChg chg="del mod">
          <ac:chgData name="Kasemir, Kay" userId="054400b3-7951-40c1-99c2-2a9da969a883" providerId="ADAL" clId="{52A0BAEC-D173-7646-AAC9-817AF3389F85}" dt="2024-03-05T14:37:28.365" v="138" actId="21"/>
          <ac:spMkLst>
            <pc:docMk/>
            <pc:sldMk cId="550058047" sldId="380"/>
            <ac:spMk id="5" creationId="{D409D0F8-8FA1-185C-98D1-B67D464663A6}"/>
          </ac:spMkLst>
        </pc:spChg>
        <pc:spChg chg="add mod">
          <ac:chgData name="Kasemir, Kay" userId="054400b3-7951-40c1-99c2-2a9da969a883" providerId="ADAL" clId="{52A0BAEC-D173-7646-AAC9-817AF3389F85}" dt="2024-03-05T14:37:15.851" v="137" actId="20577"/>
          <ac:spMkLst>
            <pc:docMk/>
            <pc:sldMk cId="550058047" sldId="380"/>
            <ac:spMk id="6" creationId="{3A1E2DC3-E3BB-77D1-388C-BAFADCFBC1EC}"/>
          </ac:spMkLst>
        </pc:spChg>
        <pc:picChg chg="add mod">
          <ac:chgData name="Kasemir, Kay" userId="054400b3-7951-40c1-99c2-2a9da969a883" providerId="ADAL" clId="{52A0BAEC-D173-7646-AAC9-817AF3389F85}" dt="2024-03-05T14:27:41.479" v="21" actId="1076"/>
          <ac:picMkLst>
            <pc:docMk/>
            <pc:sldMk cId="550058047" sldId="380"/>
            <ac:picMk id="7" creationId="{79616334-3060-8224-F740-34BA2992D83C}"/>
          </ac:picMkLst>
        </pc:picChg>
        <pc:picChg chg="add mod">
          <ac:chgData name="Kasemir, Kay" userId="054400b3-7951-40c1-99c2-2a9da969a883" providerId="ADAL" clId="{52A0BAEC-D173-7646-AAC9-817AF3389F85}" dt="2024-03-05T14:27:37.012" v="20" actId="1076"/>
          <ac:picMkLst>
            <pc:docMk/>
            <pc:sldMk cId="550058047" sldId="380"/>
            <ac:picMk id="9" creationId="{73C257F1-5E69-FDB1-0E36-5EDBBE031597}"/>
          </ac:picMkLst>
        </pc:picChg>
      </pc:sldChg>
      <pc:sldChg chg="modSp mod ord">
        <pc:chgData name="Kasemir, Kay" userId="054400b3-7951-40c1-99c2-2a9da969a883" providerId="ADAL" clId="{52A0BAEC-D173-7646-AAC9-817AF3389F85}" dt="2024-03-05T15:09:46.172" v="194" actId="20578"/>
        <pc:sldMkLst>
          <pc:docMk/>
          <pc:sldMk cId="1674416048" sldId="381"/>
        </pc:sldMkLst>
        <pc:spChg chg="mod">
          <ac:chgData name="Kasemir, Kay" userId="054400b3-7951-40c1-99c2-2a9da969a883" providerId="ADAL" clId="{52A0BAEC-D173-7646-AAC9-817AF3389F85}" dt="2024-03-05T15:08:29.798" v="192" actId="20577"/>
          <ac:spMkLst>
            <pc:docMk/>
            <pc:sldMk cId="1674416048" sldId="381"/>
            <ac:spMk id="2" creationId="{29B7B6D2-D68B-EEF8-0FF4-6E2A9CA6F09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533024-10F1-4BC3-BAA5-CB28D8F9B61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8810624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74A39D-78C5-4FF5-94A2-BCBFAF602A34}" type="datetimeFigureOut">
              <a:rPr lang="en-US" smtClean="0">
                <a:latin typeface="+mn-lt"/>
              </a:rPr>
              <a:t>3/5/24</a:t>
            </a:fld>
            <a:endParaRPr lang="en-US" dirty="0">
              <a:latin typeface="+mn-lt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D2005F-34EB-4228-A469-9DA7EF685E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0" y="881062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C75DCF9F-B5D2-4E17-BF72-5579017E6EA3}" type="slidenum">
              <a:rPr lang="en-US" smtClean="0">
                <a:latin typeface="+mn-lt"/>
              </a:rPr>
              <a:pPr algn="l"/>
              <a:t>‹#›</a:t>
            </a:fld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3575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04T14:16:51.07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4870 325,'-38'-35,"-24"3,12 20,-8 1,-2-1,-7-1,-5-2,-18-2,-7-2,-3 0,16 3,-3 0,-2 0,0 1,-2 1,-2 1,0 0,1 3,5 1,0 2,1 1,2 2,6 3,1 2,2 2,1 1,-11 3,3 3,3 3,11 0,1 3,3 2,-22 11,3 4,4 1,2 3,-5 8,1 5,24-9,1 3,0 2,-3 6,-1 3,1 0,-4 1,0 1,1-2,4-5,0-1,1-2,-20 13,3-3,9-6,2 2,0 12,0 6,17-17,-1 3,1 2,0 1,0 2,2 1,1 1,2-1,1 1,4-4,3 0,1 0,-9 27,4 2,15-23,1 1,2 2,1 8,1 3,3 2,0 9,2 2,1 2,2 2,1 1,1-2,1-7,1-2,3-3,2-12,3-2,2-4,6 16,5-3,4-2,2 0,4 11,2 3,-8-24,0 2,1-1,1 2,2 0,0-3,11 23,2-7,-2-20,2-6,-1-10,2-4,5 5,3 1,9 9,4 4,9 7,3-1,0-4,1-3,-6-9,-1-3,-6-8,-1 0,-4-3,-1 1,2 3,1 0,4 1,2-3,6-2,3-5,3-6,2-6,2-3,2-3,5 0,1-1,3 0,1 0,-24-5,2 0,1-1,4 0,2-1,-1-2,3-1,0-1,0-2,1-1,1-1,-2-3,-1-1,-2-3,0-1,-3-3,0-1,0-3,-1-4,-1-2,1-4,0-3,1-4,-1-2,1-3,1-3,-1-1,2-4,0-2,-2 0,-2 0,-2 0,-1 0,-3 3,-2 0,-2 0,-5 2,-2-1,0 0,21-21,0-2,-21 20,-1 0,1-1,1-1,0 1,0-2,1-2,-1-1,-1 0,-3-2,-1-1,-2-1,-3-2,-2 0,-1-1,-2 2,-1 0,-1 0,15-21,-1 0,-2 4,-4-3,-2-9,-6-5,-15 22,-3-4,-3 0,-1-5,-3 0,-2-1,-2 4,-2 0,-1 2,-1-25,-2 3,1 5,-3 1,-6-5,-6-1,1 25,-4 0,-2 0,-4-2,-3 0,-1 2,-2 5,-2 2,0 2,-12-19,-2 4,2 11,-1 2,-5 0,-3 2,-5-2,-4 2,-1 1,-1 1,3 7,2 4,12 11,3 3,-18-16,12 12,-13-2,16 14,-4-1,-9-6,-2-1,2 0,2 0,7 3,5 2,-12-15,18 11,8 3,4 4,0 3,8 8,6 7,-2 2,-4-1,-11-3,3 2,4 3,12 2,6 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4:17:24.932"/>
    </inkml:context>
    <inkml:brush xml:id="br0">
      <inkml:brushProperty name="width" value="0.1" units="cm"/>
      <inkml:brushProperty name="height" value="0.6" units="cm"/>
      <inkml:brushProperty name="color" value="#AB7942"/>
      <inkml:brushProperty name="inkEffects" value="pencil"/>
    </inkml:brush>
  </inkml:definitions>
  <inkml:trace contextRef="#ctx0" brushRef="#br0">1 87 16383,'61'-11'0,"0"0"0,5-2 0,2 1 0,12-1 0,0 1 0,-5 3 0,-2 4 0,-7 8 0,0 9 0,3 13 0,0 9 0,8 12 0,0 9 0,-17-9 0,0 3 0,1 4 0,8 10 0,0 6 0,-1 5 0,-11-7 0,-1 4 0,0 4 0,-2 3 0,-6-6 0,-1 4 0,-1 2 0,-1 1 0,0 1 0,-1 4 0,0 2 0,-1 0 0,-2 1 0,-1 0 0,-3-2 0,-1 0 0,-2 1 0,-1-1 0,-1-1 0,-3-4 0,-1-2 0,-2 1 0,0-2 0,-1 1 0,6 17 0,-1-1 0,-1 0 0,1 1 0,-5-15 0,0 0 0,0 1 0,1 0 0,-1 0 0,2 2 0,1 1 0,0 0 0,0-1 0,-1 0 0,1-2 0,-1 0 0,0-1 0,0-1 0,-1-1 0,2 12 0,0-2 0,-2-2 0,1-2 0,-4-9 0,-1-1 0,1-3 0,-1-1 0,6 13 0,-1-3 0,1 0 0,0-6 0,0 0 0,1 0 0,0 1 0,0 0 0,-1 1 0,-2 3 0,-1 1 0,-3 2 0,0 4 0,-2 1 0,-1 2 0,-1 2 0,-2 1 0,-1-1 0,-1-3 0,-2-2 0,0-2 0,-1-12 0,-1-2 0,-1-5 0,0 13 0,-1-6 0,-4-18 0,-1 0 0,-2 7 0,-1 3 0,1 18 0,-2 4 0,1 5 0,-1-2 0,0-12 0,0-7 0,-1 8 0,0-54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4:17:26.182"/>
    </inkml:context>
    <inkml:brush xml:id="br0">
      <inkml:brushProperty name="width" value="0.1" units="cm"/>
      <inkml:brushProperty name="height" value="0.6" units="cm"/>
      <inkml:brushProperty name="color" value="#AB7942"/>
      <inkml:brushProperty name="inkEffects" value="pencil"/>
    </inkml:brush>
  </inkml:definitions>
  <inkml:trace contextRef="#ctx0" brushRef="#br0">0 40 16383,'19'-11'0,"16"1"0,19-1 0,17 4 0,25 6 0,-30 13 0,5 6 0,-10 2 0,4 5 0,1 2 0,8 6 0,3 4 0,-2 1 0,-3 2 0,0 1 0,-4 3 0,-9-2 0,-3 2 0,-5 6 0,-5 9 0,-5 6 0,-3 6 0,-7-2 0,-3 5 0,0 4 0,-1 4 0,-1-3 0,0 5 0,0 2 0,0 2 0,1 0 0,-2-9 0,0 2 0,1 1 0,0 0 0,1-1 0,-1 0 0,5 12 0,1 1 0,0-1 0,0-3 0,0-2 0,4 7 0,0-3 0,0-3 0,-1-4 0,6 6 0,-2-4 0,-1-4 0,-7-10 0,-1-3 0,-2 1 0,0 7 0,-1 2 0,-1 3 0,-5-11 0,-1 3 0,-1 1 0,0 0 0,0 4 0,-1 0 0,0 1 0,-1-3 0,3 20 0,-2-3 0,-1-5 0,-6-19 0,-2-4 0,-1-4 0,1 8 0,-1-4 0,-1 1 0,2 4 0,5 22 0,5 7 0,-2-16 0,2 4 0,1 2 0,-3-17 0,1 2 0,0-1 0,0-1 0,4 15 0,1-2 0,-2-6 0,3 9 0,-2-11 0,-1 13 0,-17-30 0,-4 7 0,0 8 0,-1-10 0,-3-20 0,2-23 0,-1-9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4:17:27.200"/>
    </inkml:context>
    <inkml:brush xml:id="br0">
      <inkml:brushProperty name="width" value="0.1" units="cm"/>
      <inkml:brushProperty name="height" value="0.6" units="cm"/>
      <inkml:brushProperty name="color" value="#AB7942"/>
      <inkml:brushProperty name="inkEffects" value="pencil"/>
    </inkml:brush>
  </inkml:definitions>
  <inkml:trace contextRef="#ctx0" brushRef="#br0">1 178 16383,'18'-4'0,"10"-6"0,19-8 0,1 4 0,8-1 0,35-3 0,13 2 0,-11 4 0,6 2 0,4 0 0,-16 2 0,3 1 0,1 0 0,-1 1 0,-3 1 0,0 0 0,-2 1 0,-3 1 0,9-1 0,-4 2 0,-6 5 0,6 5 0,-11 15 0,-17 27 0,-11 19 0,-13 6 0,-7 13 0,0 7 0,-8-22 0,0 5 0,-1 3 0,0 2 0,-1 1 0,3 9 0,-1 4 0,-1 1 0,0 0 0,0 0 0,-1 0 0,0 0 0,-1 1 0,0-2 0,0 0 0,-1-8 0,-1-1 0,0-1 0,-1-1 0,0-1 0,-1-4 0,0 0 0,-1-2 0,0 1 0,-1 0 0,-1 1 0,0 0 0,0 0 0,-1 1 0,0-1 0,-1-1 0,1 1 0,-1 0 0,-1-1 0,1 0 0,2 15 0,0 0 0,-1-2 0,0-2 0,-1-11 0,-1-1 0,0-3 0,0-2 0,0 8 0,-1-2 0,0-3 0,-3-9 0,0-1 0,-2 0 0,0 2 0,-1 0 0,-1 3 0,0 8 0,-2 3 0,0 0 0,-1 2 0,-1 1 0,0-1 0,-1-8 0,0 0 0,0-5 0,-4 15 0,1-9 0,-2 20 0,7-21 0,8 10 0,8 6 0,2-11 0,-1-29 0,-7-32 0,-4-16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4:17:29.285"/>
    </inkml:context>
    <inkml:brush xml:id="br0">
      <inkml:brushProperty name="width" value="0.1" units="cm"/>
      <inkml:brushProperty name="height" value="0.6" units="cm"/>
      <inkml:brushProperty name="color" value="#AB7942"/>
      <inkml:brushProperty name="inkEffects" value="pencil"/>
    </inkml:brush>
  </inkml:definitions>
  <inkml:trace contextRef="#ctx0" brushRef="#br0">1 234 16383,'60'4'0,"0"0"0,3-3 0,7-2 0,6-1 0,6-2 0,7-3 0,4-1 0,4-1 0,-4-1 0,4 0 0,3-2 0,1 0 0,1 0 0,-11 1 0,1 0 0,1 0 0,0 0 0,0 0 0,-2 0 0,-5 1 0,0 0 0,0 0 0,-1 1 0,-3 0 0,-3 1 0,18-1 0,-3 1 0,-4 1 0,-8 2 0,-5 2 0,-6 1 0,-9 3 0,34 10 0,-45 30 0,-20 8 0,0 11 0,10 20 0,2 6 0,-10-19 0,1 2 0,-1 0 0,2 2 0,0-1 0,-1 0 0,-1-3 0,0-1 0,-1 0 0,-1 4 0,0 1 0,-3 1 0,-1 5 0,-1 1 0,-3 2 0,-2 8 0,-2 2 0,-4 2 0,-5 3 0,-3 1 0,-3 1 0,-5-1 0,-2 1 0,-4 1 0,-2 0 0,-2 1 0,-1 1 0,3-26 0,-2 1 0,1 0 0,0 0 0,1 4 0,0-1 0,1 2 0,0-1 0,1 4 0,1 0 0,0 0 0,2-1 0,2-2 0,0-1 0,2 0 0,0-2 0,2 18 0,2-3 0,1-2 0,1-13 0,1-3 0,0-3 0,5 17 0,-1-7 0,-2-19 0,-1-6 0,5 15 0,-6-63 0,20 13 0,10 1 0,6 12 0,-3 22 0,-24-9 0,-11 3 0,-3 10 0,1 27 0,0 10 0,1-19 0,1 3 0,1 0 0,2-1 0,0-1 0,1-3 0,3 17 0,2-11 0,6 13 0,-10-55 0,-5-22 0,4 12 0,0 5 0,-3-10 0,-1-9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4:17:32.721"/>
    </inkml:context>
    <inkml:brush xml:id="br0">
      <inkml:brushProperty name="width" value="0.1" units="cm"/>
      <inkml:brushProperty name="height" value="0.6" units="cm"/>
      <inkml:brushProperty name="color" value="#AB7942"/>
      <inkml:brushProperty name="inkEffects" value="pencil"/>
    </inkml:brush>
  </inkml:definitions>
  <inkml:trace contextRef="#ctx0" brushRef="#br0">4332 434 16383,'-71'-44'0,"1"-1"0,6 9 0,-4 0 0,-3 1 0,-9-3 0,-2 2 0,-2 3 0,2 2 0,-2 4 0,3 5 0,-17 3 0,4 8 0,10 5 0,1 2 0,2-2 0,-1 2 0,-5 3 0,0 5 0,-5 7 0,0 5 0,-4 4 0,1 4 0,1 3 0,4 1 0,17-5 0,5 0 0,15-2 0,3 4 0,4 10 0,1 10 0,-12 26 0,0 12 0,9-8 0,-2 6 0,0 4 0,7-11 0,1 2 0,-1 2 0,0 0 0,-2 4 0,0 1 0,1-1 0,0 0 0,1-3 0,0-1 0,1-1 0,0 0 0,2-5 0,1 0 0,0 0 0,1 0 0,3 0 0,0 0 0,2 1 0,3 3 0,1 5 0,2 2 0,3 2 0,0 2 0,1 7 0,2 1 0,0 2 0,1 0 0,1 0 0,0 0 0,0 0 0,-1-3 0,2-6 0,-1-2 0,-1-3 0,0-2 0,-5 10 0,-1-5 0,0-2 0,2-11 0,-1-2 0,2-1 0,2 0 0,1-1 0,1 1 0,1 1 0,1 1 0,1-1 0,0-1 0,1 0 0,0-2 0,-3 20 0,-1-5 0,4-20 0,-1-6 0,-5 21 0,9-27 0,5 3 0,-1 8 0,-2 8 0,0-7 0,2-19 0,4-12 0,3-8 0,1 2 0,0 8 0,-1 3 0,-1-4 0,0-5 0,-2-6 0,1-3 0,-1-3 0,0-1 0,2-1 0,1 1 0,0-1 0,0 0 0,-1-4 0,1-1 0,-1-1 0,0-5 0,0 0 0,0-3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4:17:34.189"/>
    </inkml:context>
    <inkml:brush xml:id="br0">
      <inkml:brushProperty name="width" value="0.1" units="cm"/>
      <inkml:brushProperty name="height" value="0.6" units="cm"/>
      <inkml:brushProperty name="color" value="#AB7942"/>
      <inkml:brushProperty name="inkEffects" value="pencil"/>
    </inkml:brush>
  </inkml:definitions>
  <inkml:trace contextRef="#ctx0" brushRef="#br0">4242 400 16383,'-63'-59'0,"0"0"0,-2 6 0,-2 2 0,-8-2 0,-1 6 0,10 15 0,0 7 0,7 11 0,0 8 0,1 8 0,-2 4 0,-13 2 0,-4 2 0,-16 1 0,-2-2 0,-2-3 0,1 1 0,4-3 0,2 6 0,9 10 0,4 12 0,2 22 0,5 15 0,18-6 0,2 6 0,0 5 0,8-11 0,0 4 0,0 2 0,0 0 0,-1 4 0,0 2 0,0 1 0,1 0 0,-1 2 0,0 2 0,0 0 0,1 1 0,0 2 0,0 1 0,0 1 0,3 1 0,0 3 0,2 1 0,1 0 0,0 1 0,0 1 0,1 0 0,-1 0 0,0-1 0,1-3 0,-1-1 0,-1-1 0,1-2 0,0-3 0,0-2 0,0 0 0,-1-1 0,2-3 0,-1-1 0,1 0 0,1-1 0,1-2 0,2 0 0,0 0 0,2 0 0,2 1 0,1 1 0,1-1 0,1 1 0,0-1 0,1 1 0,1-1 0,0 0 0,-6 23 0,1 0 0,0-2 0,1-5 0,0-2 0,-1-2 0,1-8 0,0-3 0,-2-3 0,-10 22 0,-2-6 0,3-15 0,0-4 0,4-8 0,2-2 0,6-9 0,2-3 0,-11 29 0,13-19 0,10-18 0,3-11 0,4-7 0,2-5 0,3-4 0,3 0 0,1-1 0,6-12 0,23-33 0,13-11 0,2-4 0,0-6 0,-9 17 0,1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4:17:35.790"/>
    </inkml:context>
    <inkml:brush xml:id="br0">
      <inkml:brushProperty name="width" value="0.1" units="cm"/>
      <inkml:brushProperty name="height" value="0.6" units="cm"/>
      <inkml:brushProperty name="color" value="#AB7942"/>
      <inkml:brushProperty name="inkEffects" value="pencil"/>
    </inkml:brush>
  </inkml:definitions>
  <inkml:trace contextRef="#ctx0" brushRef="#br0">4021 539 16383,'-34'-26'0,"-7"-3"0,-25-14 0,11 9 0,-10-2 0,5 6 0,-6-2 0,-3 1 0,-17-5 0,-4 0 0,-3 2 0,19 9 0,-3 1 0,1 1 0,2 3 0,-15-3 0,3 3 0,4 4 0,-12 1 0,9 10 0,28 10 0,7 12 0,11 17 0,4 12 0,-16 30 0,-4 13 0,16-29 0,-3 3 0,-1 3 0,-3 1 0,-7 9 0,-3 2 0,-2 1 0,-1-2 0,-4 1 0,-1-1 0,-1-1 0,2-1 0,4-6 0,0-1 0,2-1 0,3 1 0,7-6 0,2 0 0,3 1 0,3 1 0,4 3 0,2 1 0,3 2 0,2 2 0,-1 9 0,4 2 0,0 2 0,0 1 0,0 4 0,0 1 0,0 1 0,1-1 0,-1-1 0,0 0 0,0 0 0,0-2 0,2-7 0,1 0 0,0-2 0,0-3 0,-4 15 0,1-3 0,1-3 0,2-8 0,0-3 0,1-2 0,-7 25 0,2-6 0,1-10 0,1-4 0,2-11 0,1-4 0,1-8 0,1-1 0,-1-6 0,1 0 0,-20 44 0,0-1 0,0-2 0,5-9 0,4-8 0,6-16 0,6-13 0,3-9 0,4-6 0,2-1 0,2-3 0,2-2 0,0-3 0,-1 1 0,0 3 0,-1 1 0,1-1 0,1-4 0,1 0 0,1-2 0,0-2 0,1-1 0,0-1 0,0-1 0,0 0 0,-1 1 0,1-1 0,-1 0 0,1 0 0,0-1 0,1-2 0,1-3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4:16:54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24575,'76'2'0,"-19"0"0,7-1 0,23-1 0,4 0 0,-2 0 0,-5 0 0,-25 0 0,-8 0 0,5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4:16:56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24575,'10'0'0,"3"2"0,4 2 0,18 6 0,25 7 0,30 4 0,-32-7 0,2 0 0,1 0 0,-2-1 0,36 8 0,-32-4 0,-19-3 0,4 1 0,9-2 0,-5-1 0,-18-4 0,-15 0 0,-6 2 0,-3-4 0,-4-2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4:16:57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572 80 8191,'-87'-16'0,"36"7"0,-1-1 2531,-4-1 1,1 0-2532,-29-5 2818,47 10-2818,21 5 1719,-3 1-1719,-5 3 6784,-1 1-6784,4 2 0,7 1 0,3 0 0,3 4 0,2 7 0,2 5 0,2 6 0,2 3 0,3 2 0,2-3 0,6-3 0,16-1 0,31 7 0,32 4 0,-36-17 0,1-1 0,-1 2 0,-3-1 0,28 17 0,-17-4 0,7-6 0,17-8 0,6-9 0,-12-11 0,-28-11 0,-20-5 0,-9-1 0,3 1 0,2 2 0,-2 2 0,-8-11 0,-25-19 0,-15-7 0,-9 1 0,2 13 0,5 10 0,-8-10 0,-4-4 0,-1 3 0,7 11 0,14 14 0,5 4 0,4 4 0,1 1 0,2 1 0,2-1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4:16:59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322 10 24575,'-20'-3'0,"-1"0"0,0 0 0,-3 6 0,-6 8 0,-3 7 0,0 4 0,8-2 0,6 1 0,-1 11 0,-1 9 0,0 8 0,5-6 0,9-14 0,3-9 0,1-6 0,0 0 0,2 0 0,1 4 0,1 5 0,3 2 0,3-1 0,5-4 0,3-5 0,5 2 0,29 8 0,41 4 0,-30-16 0,3-2 0,3-3 0,-3-5 0,33-9 0,-41-5 0,-30 1 0,-10 4 0,-2-5 0,1-9 0,-3-8 0,-4-2 0,-1 4 0,2 5 0,3-1 0,2-1 0,3-1 0,0-1 0,0 1 0,-1 2 0,4 2 0,1 4 0,2 1 0,-3 3 0,-7 2 0,-6 0 0,-4-2 0,-2 0 0,0 1 0,-1 1 0,-2 2 0,-3-1 0,-5-5 0,-3-1 0,-1-1 0,0 2 0,0 3 0,-2 3 0,-5 0 0,-3-1 0,10 5 0,2-2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4:17:04.3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24575,'14'3'0,"9"8"0,7 9 0,14 10 0,19 16 0,-19-14 0,4 2 0,6 2 0,2 1 0,4-1 0,1-2 0,-7-5 0,-2-3 0,35 11 0,-14-4 0,-3-3 0,11 3 0,-34-16 0,2 0 0,5-1 0,2-2 0,0-2 0,0-1 0,-2-2 0,0 0 0,-1 0 0,0 0 0,2-1 0,1 1 0,0-1 0,0 0 0,2-2 0,0-3 0,-1-2 0,0-2 0,-1-2 0,-1-1 0,1-1 0,-2-1 0,42-9 0,-17-2 0,-21-2 0,-16-4 0,-11 3 0,-5 4 0,1 3 0,2 1 0,2-3 0,-1-2 0,-7 1 0,-7 2 0,-3 3 0,-2 1 0,1-1 0,2-1 0,-1-1 0,-1 2 0,-3 1 0,-2 2 0,-4 3 0,0 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4:17:20.545"/>
    </inkml:context>
    <inkml:brush xml:id="br0">
      <inkml:brushProperty name="width" value="0.1" units="cm"/>
      <inkml:brushProperty name="height" value="0.6" units="cm"/>
      <inkml:brushProperty name="color" value="#AB7942"/>
      <inkml:brushProperty name="inkEffects" value="pencil"/>
    </inkml:brush>
  </inkml:definitions>
  <inkml:trace contextRef="#ctx0" brushRef="#br0">3595 80 16383,'-59'-14'0,"-31"-7"0,25 10 0,-4 1 0,-9 0 0,-1 3 0,5 3 0,2 2 0,5 1 0,1 2 0,7-1 0,2 2 0,3 0 0,0 2 0,-4-1 0,-1 2 0,-3 2 0,-2 3 0,0 2 0,1 4 0,2 2 0,2 3 0,7 0 0,3 0 0,-33 12 0,21-13 0,18-7 0,10 7 0,-13 31 0,11-12 0,-3 3 0,-13 6 0,-3 0 0,-5 2 0,0-3 0,3-5 0,3 0 0,6 1 0,4 3 0,5 10 0,4 6 0,-7 17 0,-2 6 0,8-17 0,-2 3 0,-3 2 0,-9 10 0,-4 2 0,0-1 0,11-19 0,-1 0 0,-1-1 0,1-1 0,-11 16 0,-1-2 0,3-3 0,8-10 0,2-3 0,3 0 0,-9 16 0,5 2 0,4 7 0,5 5 0,12-18 0,2 3 0,2 3 0,1 10 0,1 4 0,2 0 0,1 1 0,2 0 0,1-1 0,2-9 0,0-2 0,2-2 0,2-11 0,0-2 0,1-1 0,0 26 0,-1-3 0,-1 0 0,0 0 0,-2 4 0,-1-1 0,0-3 0,-1-1 0,0-9 0,1-4 0,2-15 0,1-3 0,1 38 0,4 3 0,4-39 0,1 3 0,4 12 0,1 0 0,2-2 0,0-3 0,-1-12 0,-1-4 0,3 20 0,-6-17 0,-1-2 0,0 0 0,1-9 0,-5-15 0,-1-12 0,-2-6 0,3-11 0,-1-4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4:17:22.162"/>
    </inkml:context>
    <inkml:brush xml:id="br0">
      <inkml:brushProperty name="width" value="0.1" units="cm"/>
      <inkml:brushProperty name="height" value="0.6" units="cm"/>
      <inkml:brushProperty name="color" value="#AB7942"/>
      <inkml:brushProperty name="inkEffects" value="pencil"/>
    </inkml:brush>
  </inkml:definitions>
  <inkml:trace contextRef="#ctx0" brushRef="#br0">3594 19 16383,'-17'-11'0,"-17"4"0,-39 15 0,9 12 0,-7 7 0,-17 9 0,-3 6 0,27-12 0,0 2 0,2 1 0,-22 16 0,4 0 0,17-7 0,3 0 0,4 2 0,1 1 0,-10 9 0,-3 2 0,16-14 0,-2 1 0,-1 2 0,-8 6 0,0 1 0,-1 3 0,0 2 0,1 3 0,3 2 0,2 2 0,3 3 0,3 3 0,4 0 0,2 3 0,2 1 0,4 1 0,2 1 0,-1 1 0,-1 5 0,-1 1 0,-1 1 0,6-15 0,0 2 0,-1 0 0,0-1 0,-4 2 0,0 1 0,-1-2 0,0 0 0,2-5 0,-1-1 0,1-2 0,1-1 0,-7 8 0,1-2 0,2-4 0,-9 11 0,3-3 0,7-5 0,3 4 0,-2 16 0,3 6 0,10-17 0,0 4 0,1 2 0,-2 9 0,0 3 0,1 1 0,7-21 0,0 1 0,0 0 0,1-1 0,1 0 0,-1-1 0,2 0 0,0 0 0,-3 21 0,1-1 0,2 0 0,2 0 0,1-1 0,1 0 0,3-3 0,1 0 0,1-2 0,2-9 0,2-2 0,0-4 0,1 17 0,1-8 0,2-20 0,1-6 0,0 22 0,3-12 0,1-8 0,2-13 0,0-16 0,0-7 0,0-4 0,1 3 0,6-10 0,21-43 0,4-18 0,1-5 0,5-9 0,-15 18 0,1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3-04T14:17:23.481"/>
    </inkml:context>
    <inkml:brush xml:id="br0">
      <inkml:brushProperty name="width" value="0.1" units="cm"/>
      <inkml:brushProperty name="height" value="0.6" units="cm"/>
      <inkml:brushProperty name="color" value="#AB7942"/>
      <inkml:brushProperty name="inkEffects" value="pencil"/>
    </inkml:brush>
  </inkml:definitions>
  <inkml:trace contextRef="#ctx0" brushRef="#br0">3670 17 16383,'-23'-9'0,"-24"3"0,-37 5 0,27 1 0,-5 0 0,-8 3 0,-3 3 0,-13 8 0,-4 9 0,21 0 0,-2 6 0,-2 6 0,8 0 0,-1 4 0,-1 4 0,0 2 0,-8 9 0,-1 4 0,-1 3 0,3 0 0,0 4 0,0 2 0,2 0 0,2 0 0,7-5 0,1 1 0,2-1 0,4-3 0,-6 8 0,4-3 0,6-1 0,-7 15 0,9 1 0,20-21 0,4 3 0,2 4 0,-5 19 0,2 7 0,1 5 0,3-9 0,0 4 0,1 3 0,-2 0 0,5-15 0,-1 2 0,0 0 0,-1-1 0,1-1 0,-4 15 0,-1-1 0,1-1 0,0-4 0,4-11 0,1-3 0,0-1 0,1-2 0,-3 13 0,2-2 0,0 0 0,1 1 0,1 1 0,-2 1 0,-3 8 0,-2 2 0,-1 0 0,4-21 0,-1 1 0,-1-1 0,-2-1 0,-8 21 0,-3-1 0,0-4 0,0-9 0,0-2 0,1-3 0,3-10 0,1-2 0,0 0 0,-13 26 0,2 1 0,3 0 0,2 3 0,14-30 0,2 1 0,1 0 0,-8 24 0,2-4 0,7-16 0,1-6 0,-9 19 0,11-43 0,10-20 0,1-8 0,2-5 0,-1-1 0,19-30 0,-13 19 0,15-23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4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+mn-lt"/>
              </a:defRPr>
            </a:lvl1pPr>
          </a:lstStyle>
          <a:p>
            <a:fld id="{D7992059-949A-4D84-A84D-82EB5F97947B}" type="datetimeFigureOut">
              <a:rPr lang="en-US" smtClean="0"/>
              <a:pPr/>
              <a:t>3/5/24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7"/>
            <a:ext cx="5607050" cy="366077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" y="880110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+mn-lt"/>
              </a:defRPr>
            </a:lvl1pPr>
          </a:lstStyle>
          <a:p>
            <a:fld id="{DBFF095A-F86B-4B29-8A9F-DF3D3D1F3E2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0899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lnSpc>
        <a:spcPct val="90000"/>
      </a:lnSpc>
      <a:spcBef>
        <a:spcPts val="300"/>
      </a:spcBef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4321" y="1074420"/>
            <a:ext cx="11334582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0" y="5343835"/>
            <a:ext cx="5384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428736" y="1388962"/>
            <a:ext cx="8678194" cy="978729"/>
          </a:xfrm>
        </p:spPr>
        <p:txBody>
          <a:bodyPr/>
          <a:lstStyle>
            <a:lvl1pPr algn="l">
              <a:defRPr sz="3200" b="0" baseline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1" y="3013455"/>
            <a:ext cx="5440514" cy="2028101"/>
          </a:xfrm>
        </p:spPr>
        <p:txBody>
          <a:bodyPr/>
          <a:lstStyle>
            <a:lvl1pPr marL="0" indent="0" algn="l">
              <a:buNone/>
              <a:defRPr sz="2000" baseline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5E99884-2636-4794-A093-0F9256951E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5" name="Freeform 7">
            <a:extLst>
              <a:ext uri="{FF2B5EF4-FFF2-40B4-BE49-F238E27FC236}">
                <a16:creationId xmlns:a16="http://schemas.microsoft.com/office/drawing/2014/main" id="{454A96CC-B6D3-471D-892D-1DBFEFBD0D12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latin typeface="+mn-lt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27030A5-C7D7-48D4-B261-45DC936EE5D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576" y="5409488"/>
            <a:ext cx="1603756" cy="388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824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7" y="1083755"/>
            <a:ext cx="5486764" cy="421929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4221671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C7DBBE-95AC-E843-979A-A1A45836011E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D325F85-B4F1-4C5D-855D-1BE9D9C179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0" name="Line 5">
            <a:extLst>
              <a:ext uri="{FF2B5EF4-FFF2-40B4-BE49-F238E27FC236}">
                <a16:creationId xmlns:a16="http://schemas.microsoft.com/office/drawing/2014/main" id="{1F888CF4-3F65-4925-A47B-614AFCDC0550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Line 6">
            <a:extLst>
              <a:ext uri="{FF2B5EF4-FFF2-40B4-BE49-F238E27FC236}">
                <a16:creationId xmlns:a16="http://schemas.microsoft.com/office/drawing/2014/main" id="{4CFFE01C-81C8-4437-B6F5-7BAAEE5FC29F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8004175" y="822325"/>
            <a:ext cx="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1B955FFA-B6F5-4CDD-940A-DB05FD68B7CA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CA5F7EA9-E5C6-4376-AC5D-CA0B1DA0A2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8079" y="2453317"/>
            <a:ext cx="5512904" cy="2690184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1499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636" y="1078992"/>
            <a:ext cx="5487073" cy="4224052"/>
          </a:xfrm>
          <a:noFill/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79" y="1275788"/>
            <a:ext cx="5537405" cy="978729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453316"/>
            <a:ext cx="5512904" cy="4163291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2A500EEB-73EC-4C16-8273-4ED5425DD64C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43024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k green picture layout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20595" y="1078989"/>
            <a:ext cx="7464186" cy="4226003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1" y="1078991"/>
            <a:ext cx="3846274" cy="5779007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079" y="1275788"/>
            <a:ext cx="3576228" cy="97969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8079" y="2800350"/>
            <a:ext cx="3541945" cy="3816258"/>
          </a:xfrm>
        </p:spPr>
        <p:txBody>
          <a:bodyPr/>
          <a:lstStyle>
            <a:lvl1pPr marL="287338" indent="-2873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–"/>
              <a:defRPr lang="en-US" sz="1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688975" lvl="1" indent="-28575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F70CC82-0B8B-1D4B-9F0D-823E1CAB4A9C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8EB24F-FBB3-41E8-90F7-B4AA493C6F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E0FFF716-AFC7-4054-A1F8-2C39C30731D0}"/>
              </a:ext>
            </a:extLst>
          </p:cNvPr>
          <p:cNvSpPr>
            <a:spLocks/>
          </p:cNvSpPr>
          <p:nvPr userDrawn="1"/>
        </p:nvSpPr>
        <p:spPr bwMode="auto">
          <a:xfrm>
            <a:off x="4120595" y="1"/>
            <a:ext cx="8071405" cy="6857998"/>
          </a:xfrm>
          <a:custGeom>
            <a:avLst/>
            <a:gdLst>
              <a:gd name="T0" fmla="*/ 4151 w 4490"/>
              <a:gd name="T1" fmla="*/ 0 h 3815"/>
              <a:gd name="T2" fmla="*/ 4151 w 4490"/>
              <a:gd name="T3" fmla="*/ 2951 h 3815"/>
              <a:gd name="T4" fmla="*/ 0 w 4490"/>
              <a:gd name="T5" fmla="*/ 2951 h 3815"/>
              <a:gd name="T6" fmla="*/ 0 w 4490"/>
              <a:gd name="T7" fmla="*/ 3815 h 3815"/>
              <a:gd name="T8" fmla="*/ 4490 w 4490"/>
              <a:gd name="T9" fmla="*/ 3815 h 3815"/>
              <a:gd name="T10" fmla="*/ 4490 w 4490"/>
              <a:gd name="T11" fmla="*/ 2969 h 3815"/>
              <a:gd name="T12" fmla="*/ 4490 w 4490"/>
              <a:gd name="T13" fmla="*/ 2951 h 3815"/>
              <a:gd name="T14" fmla="*/ 4490 w 4490"/>
              <a:gd name="T15" fmla="*/ 0 h 3815"/>
              <a:gd name="T16" fmla="*/ 4151 w 4490"/>
              <a:gd name="T17" fmla="*/ 0 h 3815"/>
              <a:gd name="T18" fmla="*/ 4151 w 4490"/>
              <a:gd name="T19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490" h="3815">
                <a:moveTo>
                  <a:pt x="4151" y="0"/>
                </a:moveTo>
                <a:lnTo>
                  <a:pt x="4151" y="2951"/>
                </a:lnTo>
                <a:lnTo>
                  <a:pt x="0" y="2951"/>
                </a:lnTo>
                <a:lnTo>
                  <a:pt x="0" y="3815"/>
                </a:lnTo>
                <a:lnTo>
                  <a:pt x="4490" y="3815"/>
                </a:lnTo>
                <a:lnTo>
                  <a:pt x="4490" y="2969"/>
                </a:lnTo>
                <a:lnTo>
                  <a:pt x="4490" y="2951"/>
                </a:lnTo>
                <a:lnTo>
                  <a:pt x="4490" y="0"/>
                </a:lnTo>
                <a:lnTo>
                  <a:pt x="4151" y="0"/>
                </a:lnTo>
                <a:lnTo>
                  <a:pt x="4151" y="0"/>
                </a:lnTo>
                <a:close/>
              </a:path>
            </a:pathLst>
          </a:custGeom>
          <a:solidFill>
            <a:srgbClr val="4C886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3220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0" y="2381"/>
            <a:ext cx="11312843" cy="6342021"/>
          </a:xfrm>
          <a:noFill/>
          <a:ln>
            <a:noFill/>
          </a:ln>
        </p:spPr>
        <p:txBody>
          <a:bodyPr/>
          <a:lstStyle>
            <a:lvl1pPr marL="0" indent="0">
              <a:buFont typeface="Century Gothic" panose="020B0502020202020204" pitchFamily="34" charset="0"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0"/>
            <a:ext cx="11000232" cy="535531"/>
          </a:xfrm>
        </p:spPr>
        <p:txBody>
          <a:bodyPr/>
          <a:lstStyle>
            <a:lvl1pPr>
              <a:lnSpc>
                <a:spcPct val="90000"/>
              </a:lnSpc>
              <a:defRPr sz="3200" b="0">
                <a:solidFill>
                  <a:schemeClr val="tx1"/>
                </a:solidFill>
                <a:effectLst/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Century Gothic" panose="020B0502020202020204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" name="Freeform 9">
            <a:extLst>
              <a:ext uri="{FF2B5EF4-FFF2-40B4-BE49-F238E27FC236}">
                <a16:creationId xmlns:a16="http://schemas.microsoft.com/office/drawing/2014/main" id="{D938724D-E109-43B4-9560-1552E26DB04A}"/>
              </a:ext>
            </a:extLst>
          </p:cNvPr>
          <p:cNvSpPr>
            <a:spLocks/>
          </p:cNvSpPr>
          <p:nvPr userDrawn="1"/>
        </p:nvSpPr>
        <p:spPr bwMode="auto">
          <a:xfrm>
            <a:off x="6026150" y="0"/>
            <a:ext cx="6165850" cy="6858000"/>
          </a:xfrm>
          <a:custGeom>
            <a:avLst/>
            <a:gdLst>
              <a:gd name="T0" fmla="*/ 3502 w 3884"/>
              <a:gd name="T1" fmla="*/ 0 h 4320"/>
              <a:gd name="T2" fmla="*/ 3502 w 3884"/>
              <a:gd name="T3" fmla="*/ 3998 h 4320"/>
              <a:gd name="T4" fmla="*/ 0 w 3884"/>
              <a:gd name="T5" fmla="*/ 3998 h 4320"/>
              <a:gd name="T6" fmla="*/ 0 w 3884"/>
              <a:gd name="T7" fmla="*/ 4320 h 4320"/>
              <a:gd name="T8" fmla="*/ 3502 w 3884"/>
              <a:gd name="T9" fmla="*/ 4320 h 4320"/>
              <a:gd name="T10" fmla="*/ 3884 w 3884"/>
              <a:gd name="T11" fmla="*/ 4320 h 4320"/>
              <a:gd name="T12" fmla="*/ 3884 w 3884"/>
              <a:gd name="T13" fmla="*/ 3998 h 4320"/>
              <a:gd name="T14" fmla="*/ 3884 w 3884"/>
              <a:gd name="T15" fmla="*/ 0 h 4320"/>
              <a:gd name="T16" fmla="*/ 3502 w 3884"/>
              <a:gd name="T17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884" h="4320">
                <a:moveTo>
                  <a:pt x="3502" y="0"/>
                </a:moveTo>
                <a:lnTo>
                  <a:pt x="3502" y="3998"/>
                </a:lnTo>
                <a:lnTo>
                  <a:pt x="0" y="3998"/>
                </a:lnTo>
                <a:lnTo>
                  <a:pt x="0" y="4320"/>
                </a:lnTo>
                <a:lnTo>
                  <a:pt x="3502" y="4320"/>
                </a:lnTo>
                <a:lnTo>
                  <a:pt x="3884" y="4320"/>
                </a:lnTo>
                <a:lnTo>
                  <a:pt x="3884" y="3998"/>
                </a:lnTo>
                <a:lnTo>
                  <a:pt x="3884" y="0"/>
                </a:lnTo>
                <a:lnTo>
                  <a:pt x="3502" y="0"/>
                </a:lnTo>
                <a:close/>
              </a:path>
            </a:pathLst>
          </a:custGeom>
          <a:solidFill>
            <a:srgbClr val="40875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00E375-D0D6-466C-A383-E914B5C8AE5A}"/>
              </a:ext>
            </a:extLst>
          </p:cNvPr>
          <p:cNvSpPr/>
          <p:nvPr userDrawn="1"/>
        </p:nvSpPr>
        <p:spPr>
          <a:xfrm>
            <a:off x="0" y="6344402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D090841D-81E2-4E83-8067-E18C5C3AF8FF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031D8B-25E9-D440-A0B7-53853A82E6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6074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256032"/>
            <a:ext cx="11515053" cy="53553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224" y="1443386"/>
            <a:ext cx="11523520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928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9496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5" y="1653735"/>
            <a:ext cx="11430000" cy="4047778"/>
          </a:xfrm>
        </p:spPr>
        <p:txBody>
          <a:bodyPr/>
          <a:lstStyle>
            <a:lvl1pPr marL="288925" indent="-288925">
              <a:spcBef>
                <a:spcPts val="1800"/>
              </a:spcBef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>
                <a:latin typeface="+mn-lt"/>
                <a:cs typeface="Arial" panose="020B0604020202020204" pitchFamily="34" charset="0"/>
              </a:defRPr>
            </a:lvl2pPr>
            <a:lvl3pPr marL="1031875" indent="-288925"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Rectangle 256">
            <a:extLst>
              <a:ext uri="{FF2B5EF4-FFF2-40B4-BE49-F238E27FC236}">
                <a16:creationId xmlns:a16="http://schemas.microsoft.com/office/drawing/2014/main" id="{6349825E-C749-4CDB-BDE4-DDAFE00D2BF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5298622-4D3C-4849-B0FA-4101271A78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58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7DAB3A-4154-42CC-B73A-07DD412DD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1" b="-1"/>
          <a:stretch/>
        </p:blipFill>
        <p:spPr>
          <a:xfrm>
            <a:off x="6095998" y="1078992"/>
            <a:ext cx="5535025" cy="422867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0" y="1078992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79"/>
            <a:ext cx="5413469" cy="11007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7" y="2891883"/>
            <a:ext cx="5431021" cy="2252546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>
                <a:latin typeface="Century Gothic" panose="020B0502020202020204" pitchFamily="34" charset="0"/>
              </a:defRPr>
            </a:lvl1pPr>
            <a:lvl2pPr marL="688975" indent="-285750">
              <a:buClr>
                <a:schemeClr val="tx1"/>
              </a:buClr>
              <a:buFont typeface="Century Gothic" panose="020B0502020202020204" pitchFamily="34" charset="0"/>
              <a:buChar char="–"/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756F41-5AD0-C346-AE90-A0206E07D1B9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CE79036-1F33-40EB-AB47-F9529E5C3C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12" name="Freeform 7">
            <a:extLst>
              <a:ext uri="{FF2B5EF4-FFF2-40B4-BE49-F238E27FC236}">
                <a16:creationId xmlns:a16="http://schemas.microsoft.com/office/drawing/2014/main" id="{3E861E90-11A2-4A0B-85EB-1A2865C9A48F}"/>
              </a:ext>
            </a:extLst>
          </p:cNvPr>
          <p:cNvSpPr>
            <a:spLocks/>
          </p:cNvSpPr>
          <p:nvPr userDrawn="1"/>
        </p:nvSpPr>
        <p:spPr bwMode="auto">
          <a:xfrm>
            <a:off x="6096000" y="0"/>
            <a:ext cx="6096000" cy="6858000"/>
          </a:xfrm>
          <a:custGeom>
            <a:avLst/>
            <a:gdLst>
              <a:gd name="T0" fmla="*/ 3049 w 3388"/>
              <a:gd name="T1" fmla="*/ 0 h 3815"/>
              <a:gd name="T2" fmla="*/ 3049 w 3388"/>
              <a:gd name="T3" fmla="*/ 2951 h 3815"/>
              <a:gd name="T4" fmla="*/ 0 w 3388"/>
              <a:gd name="T5" fmla="*/ 2951 h 3815"/>
              <a:gd name="T6" fmla="*/ 0 w 3388"/>
              <a:gd name="T7" fmla="*/ 3815 h 3815"/>
              <a:gd name="T8" fmla="*/ 3388 w 3388"/>
              <a:gd name="T9" fmla="*/ 3815 h 3815"/>
              <a:gd name="T10" fmla="*/ 3388 w 3388"/>
              <a:gd name="T11" fmla="*/ 2969 h 3815"/>
              <a:gd name="T12" fmla="*/ 3388 w 3388"/>
              <a:gd name="T13" fmla="*/ 2951 h 3815"/>
              <a:gd name="T14" fmla="*/ 3388 w 3388"/>
              <a:gd name="T15" fmla="*/ 0 h 3815"/>
              <a:gd name="T16" fmla="*/ 3049 w 3388"/>
              <a:gd name="T17" fmla="*/ 0 h 38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388" h="3815">
                <a:moveTo>
                  <a:pt x="3049" y="0"/>
                </a:moveTo>
                <a:lnTo>
                  <a:pt x="3049" y="2951"/>
                </a:lnTo>
                <a:lnTo>
                  <a:pt x="0" y="2951"/>
                </a:lnTo>
                <a:lnTo>
                  <a:pt x="0" y="3815"/>
                </a:lnTo>
                <a:lnTo>
                  <a:pt x="3388" y="3815"/>
                </a:lnTo>
                <a:lnTo>
                  <a:pt x="3388" y="2969"/>
                </a:lnTo>
                <a:lnTo>
                  <a:pt x="3388" y="2951"/>
                </a:lnTo>
                <a:lnTo>
                  <a:pt x="3388" y="0"/>
                </a:lnTo>
                <a:lnTo>
                  <a:pt x="3049" y="0"/>
                </a:lnTo>
                <a:close/>
              </a:path>
            </a:pathLst>
          </a:custGeom>
          <a:solidFill>
            <a:srgbClr val="CBCBCB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671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885FFDA-509C-4548-B17D-5409853CA42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425236" cy="535531"/>
          </a:xfrm>
        </p:spPr>
        <p:txBody>
          <a:bodyPr/>
          <a:lstStyle>
            <a:lvl1pPr>
              <a:lnSpc>
                <a:spcPct val="90000"/>
              </a:lnSpc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D9F2534-297B-446C-B822-74E3C23864F7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256">
            <a:extLst>
              <a:ext uri="{FF2B5EF4-FFF2-40B4-BE49-F238E27FC236}">
                <a16:creationId xmlns:a16="http://schemas.microsoft.com/office/drawing/2014/main" id="{BF6A1C92-1EE6-4390-85D8-ACD208CF9DB8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DD0A2A-0355-AA49-9A3F-AB977E14FC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582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D6DB211-F94D-644A-8C58-020193A03AAA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7010" y="1444752"/>
            <a:ext cx="5507832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7010" y="2275467"/>
            <a:ext cx="5507832" cy="3373229"/>
          </a:xfrm>
        </p:spPr>
        <p:txBody>
          <a:bodyPr/>
          <a:lstStyle>
            <a:lvl1pPr marL="230188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>
                <a:latin typeface="+mn-lt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 baseline="0">
                <a:latin typeface="Century Gothic" panose="020B0502020202020204" pitchFamily="34" charset="0"/>
              </a:defRPr>
            </a:lvl3pPr>
            <a:lvl4pPr marL="971550" indent="0">
              <a:buClr>
                <a:schemeClr val="tx1"/>
              </a:buClr>
              <a:buFont typeface="Century Gothic" panose="020B0502020202020204" pitchFamily="34" charset="0"/>
              <a:buNone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buNone/>
              <a:defRPr sz="2400" b="0" baseline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75467"/>
            <a:ext cx="5504688" cy="3373229"/>
          </a:xfrm>
        </p:spPr>
        <p:txBody>
          <a:bodyPr/>
          <a:lstStyle>
            <a:lvl1pPr marL="287338" indent="-287338">
              <a:buClr>
                <a:schemeClr val="tx1"/>
              </a:buClr>
              <a:buFont typeface="Century Gothic" panose="020B0502020202020204" pitchFamily="34" charset="0"/>
              <a:buChar char="•"/>
              <a:defRPr sz="2000" baseline="0">
                <a:latin typeface="Century Gothic" panose="020B0502020202020204" pitchFamily="34" charset="0"/>
              </a:defRPr>
            </a:lvl1pPr>
            <a:lvl2pPr marL="625475" indent="-279400"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800" baseline="0">
                <a:latin typeface="Century Gothic" panose="020B0502020202020204" pitchFamily="34" charset="0"/>
              </a:defRPr>
            </a:lvl2pPr>
            <a:lvl3pPr marL="914400" indent="-230188">
              <a:buClr>
                <a:schemeClr val="tx1"/>
              </a:buClr>
              <a:buFont typeface="Century Gothic" panose="020B0502020202020204" pitchFamily="34" charset="0"/>
              <a:buChar char="•"/>
              <a:defRPr sz="1600">
                <a:latin typeface="+mn-lt"/>
              </a:defRPr>
            </a:lvl3pPr>
            <a:lvl4pPr marL="1144588" indent="-173038">
              <a:buClr>
                <a:schemeClr val="tx1"/>
              </a:buClr>
              <a:buFont typeface="Century Gothic" panose="020B0502020202020204" pitchFamily="34" charset="0"/>
              <a:buChar char="•"/>
              <a:defRPr sz="1400">
                <a:latin typeface="+mn-lt"/>
              </a:defRPr>
            </a:lvl4pPr>
            <a:lvl5pPr marL="1482725" indent="-222250"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0C0632-ACDA-4D24-A2CC-14539B91BC55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256">
            <a:extLst>
              <a:ext uri="{FF2B5EF4-FFF2-40B4-BE49-F238E27FC236}">
                <a16:creationId xmlns:a16="http://schemas.microsoft.com/office/drawing/2014/main" id="{0ED8B866-A29F-4437-842E-6B7908B2FB7D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F833AF-F2DD-B245-B5D3-AAD481D065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782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FC5867-1737-E84C-B42D-608A49EBBAA6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0"/>
            <a:ext cx="11504904" cy="535531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6696" y="1387602"/>
            <a:ext cx="361047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6696" y="2208792"/>
            <a:ext cx="361047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 baseline="0"/>
            </a:lvl1pPr>
            <a:lvl2pPr marL="514350" indent="-225425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600" baseline="0"/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3659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3659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8562" y="1387602"/>
            <a:ext cx="3608418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248562" y="2213184"/>
            <a:ext cx="3608418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 marL="227013" indent="-227013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800"/>
            </a:lvl1pPr>
            <a:lvl2pPr marL="460375" indent="-171450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lang="en-US" sz="1600" kern="1200" baseline="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42950" indent="-173038">
              <a:lnSpc>
                <a:spcPct val="90000"/>
              </a:lnSpc>
              <a:buClr>
                <a:schemeClr val="tx1"/>
              </a:buClr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14350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4B83B09-CF3A-4A36-84C0-D32086A13DE2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Rectangle 256">
            <a:extLst>
              <a:ext uri="{FF2B5EF4-FFF2-40B4-BE49-F238E27FC236}">
                <a16:creationId xmlns:a16="http://schemas.microsoft.com/office/drawing/2014/main" id="{B764CAE0-734A-4D16-BDA1-3E43A810370F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BAAAD4-FBA9-4334-AA6C-9B74AC2A83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0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5" y="1435551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4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4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4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2737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3171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0" y="1435551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1"/>
            <a:ext cx="3868138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3866758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0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 baseline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6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39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4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860425" indent="-173038">
              <a:lnSpc>
                <a:spcPct val="90000"/>
              </a:lnSpc>
              <a:buFont typeface="Century Gothic" panose="020B0502020202020204" pitchFamily="34" charset="0"/>
              <a:buChar char="•"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936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852136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6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19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0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0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1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3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569913" indent="-225425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600"/>
            </a:lvl2pPr>
            <a:lvl3pPr marL="914400" indent="-227013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400"/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6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2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1773669" y="320040"/>
            <a:ext cx="10418331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773669" y="347472"/>
            <a:ext cx="10332720" cy="457200"/>
          </a:xfrm>
        </p:spPr>
        <p:txBody>
          <a:bodyPr anchor="ctr"/>
          <a:lstStyle>
            <a:lvl1pPr>
              <a:lnSpc>
                <a:spcPct val="90000"/>
              </a:lnSpc>
              <a:defRPr sz="24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E38BD24-68BF-4642-BFC4-180B70D413B8}"/>
              </a:ext>
            </a:extLst>
          </p:cNvPr>
          <p:cNvSpPr/>
          <p:nvPr userDrawn="1"/>
        </p:nvSpPr>
        <p:spPr>
          <a:xfrm>
            <a:off x="0" y="320040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DDBDFD-39A6-0043-BAD4-065FAFF6A9DA}"/>
              </a:ext>
            </a:extLst>
          </p:cNvPr>
          <p:cNvSpPr/>
          <p:nvPr userDrawn="1"/>
        </p:nvSpPr>
        <p:spPr>
          <a:xfrm>
            <a:off x="274320" y="320040"/>
            <a:ext cx="141267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3BD6692-283A-4A7F-AE4C-0175D48F79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3129" y="456244"/>
            <a:ext cx="1088136" cy="261860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2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20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8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227013" indent="-227013">
              <a:lnSpc>
                <a:spcPct val="90000"/>
              </a:lnSpc>
              <a:buFont typeface="Century Gothic" panose="020B0502020202020204" pitchFamily="34" charset="0"/>
              <a:buChar char="•"/>
              <a:defRPr sz="1800"/>
            </a:lvl1pPr>
            <a:lvl2pPr marL="630238" indent="-285750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6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73137" indent="-285750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4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44588" indent="-173038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4pPr>
            <a:lvl5pPr marL="1482725" indent="-222250">
              <a:lnSpc>
                <a:spcPct val="90000"/>
              </a:lnSpc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marL="569913" lvl="1" indent="-2254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</a:pPr>
            <a:r>
              <a:rPr lang="en-US" dirty="0"/>
              <a:t>Second level</a:t>
            </a:r>
          </a:p>
          <a:p>
            <a:pPr marL="914400" lvl="2" indent="-227013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tabLst/>
            </a:pPr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46977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F862842F-612F-3641-9908-4224FD3698B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405644" y="6452482"/>
            <a:ext cx="2112264" cy="30175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8" y="274320"/>
            <a:ext cx="11430000" cy="53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4" y="1650029"/>
            <a:ext cx="11419468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1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0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1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323F2AC7-81B7-4181-8965-07F2D3F8B684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2" y="65836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57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32" r:id="rId2"/>
    <p:sldLayoutId id="2147483716" r:id="rId3"/>
    <p:sldLayoutId id="2147483736" r:id="rId4"/>
    <p:sldLayoutId id="2147483663" r:id="rId5"/>
    <p:sldLayoutId id="2147483685" r:id="rId6"/>
    <p:sldLayoutId id="2147483750" r:id="rId7"/>
    <p:sldLayoutId id="2147483755" r:id="rId8"/>
    <p:sldLayoutId id="2147483754" r:id="rId9"/>
    <p:sldLayoutId id="2147483667" r:id="rId10"/>
    <p:sldLayoutId id="2147483725" r:id="rId11"/>
    <p:sldLayoutId id="2147483756" r:id="rId12"/>
    <p:sldLayoutId id="2147483678" r:id="rId13"/>
    <p:sldLayoutId id="2147483757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87338" indent="-28733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8975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–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030288" indent="-28575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SzPct val="90000"/>
        <a:buFont typeface="Century Gothic" panose="020B0502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mailto:kasemirk@ornl.gov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" Type="http://schemas.openxmlformats.org/officeDocument/2006/relationships/image" Target="../media/image10.jpeg"/><Relationship Id="rId21" Type="http://schemas.openxmlformats.org/officeDocument/2006/relationships/image" Target="../media/image17.png"/><Relationship Id="rId34" Type="http://schemas.openxmlformats.org/officeDocument/2006/relationships/customXml" Target="../ink/ink16.xml"/><Relationship Id="rId7" Type="http://schemas.openxmlformats.org/officeDocument/2006/relationships/image" Target="../media/image10.png"/><Relationship Id="rId12" Type="http://schemas.openxmlformats.org/officeDocument/2006/relationships/customXml" Target="../ink/ink5.xml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2" Type="http://schemas.openxmlformats.org/officeDocument/2006/relationships/image" Target="../media/image9.jpg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29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2.png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customXml" Target="../ink/ink13.xml"/><Relationship Id="rId10" Type="http://schemas.openxmlformats.org/officeDocument/2006/relationships/customXml" Target="../ink/ink4.xml"/><Relationship Id="rId19" Type="http://schemas.openxmlformats.org/officeDocument/2006/relationships/image" Target="../media/image16.png"/><Relationship Id="rId31" Type="http://schemas.openxmlformats.org/officeDocument/2006/relationships/image" Target="../media/image22.png"/><Relationship Id="rId4" Type="http://schemas.openxmlformats.org/officeDocument/2006/relationships/customXml" Target="../ink/ink1.xml"/><Relationship Id="rId9" Type="http://schemas.openxmlformats.org/officeDocument/2006/relationships/image" Target="../media/image11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20.png"/><Relationship Id="rId30" Type="http://schemas.openxmlformats.org/officeDocument/2006/relationships/customXml" Target="../ink/ink14.xml"/><Relationship Id="rId35" Type="http://schemas.openxmlformats.org/officeDocument/2006/relationships/image" Target="../media/image24.png"/><Relationship Id="rId8" Type="http://schemas.openxmlformats.org/officeDocument/2006/relationships/customXml" Target="../ink/ink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800C1-4BD0-4441-9F02-CABA00D22C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736" y="1388962"/>
            <a:ext cx="8678194" cy="535531"/>
          </a:xfrm>
        </p:spPr>
        <p:txBody>
          <a:bodyPr/>
          <a:lstStyle/>
          <a:p>
            <a:r>
              <a:rPr lang="en-US" dirty="0"/>
              <a:t>Display Builder Tutorial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112E8D-8CA8-4596-914D-BD6FE6956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Jan. 2020</a:t>
            </a:r>
          </a:p>
          <a:p>
            <a:r>
              <a:rPr lang="en-US" dirty="0"/>
              <a:t>Kay Kasemir, </a:t>
            </a:r>
            <a:r>
              <a:rPr lang="en-US" dirty="0">
                <a:hlinkClick r:id="rId2"/>
              </a:rPr>
              <a:t>kasemirk@ornl.gov</a:t>
            </a:r>
            <a:endParaRPr lang="en-US" dirty="0"/>
          </a:p>
        </p:txBody>
      </p:sp>
      <p:pic>
        <p:nvPicPr>
          <p:cNvPr id="4" name="Picture 3" descr="css_logo.jpg">
            <a:extLst>
              <a:ext uri="{FF2B5EF4-FFF2-40B4-BE49-F238E27FC236}">
                <a16:creationId xmlns:a16="http://schemas.microsoft.com/office/drawing/2014/main" id="{C16BAF65-789A-8A4B-B3C8-F7602EBA18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60" b="30219"/>
          <a:stretch/>
        </p:blipFill>
        <p:spPr>
          <a:xfrm>
            <a:off x="6930599" y="1447825"/>
            <a:ext cx="2324973" cy="1104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182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Send PV to other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149457"/>
            <a:ext cx="7733966" cy="6639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Context menu opens other tool with PV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12506-BDA0-8C45-8195-C6360427B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762" y="2019300"/>
            <a:ext cx="3683000" cy="2247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0A2AC7-3B09-1546-813B-6868BC022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296" y="4082097"/>
            <a:ext cx="4051300" cy="27069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EFF88C-7D64-D341-B4AB-7993EDF56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1788" y="1442869"/>
            <a:ext cx="3696034" cy="3440430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03040CBE-2714-2A45-BBD4-2929E24E03FD}"/>
              </a:ext>
            </a:extLst>
          </p:cNvPr>
          <p:cNvSpPr/>
          <p:nvPr/>
        </p:nvSpPr>
        <p:spPr>
          <a:xfrm>
            <a:off x="4521872" y="3044443"/>
            <a:ext cx="3660149" cy="201677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44613DAD-C097-7645-A63C-6AC00EFA0CD7}"/>
              </a:ext>
            </a:extLst>
          </p:cNvPr>
          <p:cNvSpPr/>
          <p:nvPr/>
        </p:nvSpPr>
        <p:spPr>
          <a:xfrm rot="934049">
            <a:off x="4017382" y="4243568"/>
            <a:ext cx="805665" cy="17184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0020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Existing Display In Editor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9"/>
            <a:ext cx="10838012" cy="2307694"/>
          </a:xfrm>
        </p:spPr>
        <p:txBody>
          <a:bodyPr/>
          <a:lstStyle/>
          <a:p>
            <a:r>
              <a:rPr lang="en-US" dirty="0"/>
              <a:t>Context menu can open any display in Editor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Downloads remote 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F7FA7-D0E3-A342-8971-289038489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797" y="1633010"/>
            <a:ext cx="1822003" cy="2219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16C4F2-76F7-0040-A3CB-620F5C415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816"/>
          <a:stretch/>
        </p:blipFill>
        <p:spPr>
          <a:xfrm>
            <a:off x="5658454" y="4281322"/>
            <a:ext cx="4797325" cy="24781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37B9BE-0141-EA46-9BD6-8F40C382B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300" y="1385257"/>
            <a:ext cx="5128767" cy="2807103"/>
          </a:xfrm>
          <a:prstGeom prst="rect">
            <a:avLst/>
          </a:prstGeom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83C847C5-C64E-5940-8BF6-F398C7B76441}"/>
              </a:ext>
            </a:extLst>
          </p:cNvPr>
          <p:cNvSpPr/>
          <p:nvPr/>
        </p:nvSpPr>
        <p:spPr>
          <a:xfrm>
            <a:off x="3035548" y="2373166"/>
            <a:ext cx="2987637" cy="10549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27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New Display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11430000" cy="540067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Menu Applications, Display, New Display</a:t>
            </a:r>
          </a:p>
          <a:p>
            <a:pPr lvl="1"/>
            <a:r>
              <a:rPr lang="en-US" sz="1800" dirty="0"/>
              <a:t>Enter a name with .bob file extension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F2382-3AB0-764B-8EFE-670826604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4656" y="2692399"/>
            <a:ext cx="7824579" cy="3623733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4A9B6ED-B374-F446-B369-3D7ABFAFD933}"/>
              </a:ext>
            </a:extLst>
          </p:cNvPr>
          <p:cNvSpPr/>
          <p:nvPr/>
        </p:nvSpPr>
        <p:spPr>
          <a:xfrm>
            <a:off x="924436" y="4251810"/>
            <a:ext cx="3666746" cy="1126067"/>
          </a:xfrm>
          <a:prstGeom prst="wedgeRoundRectCallout">
            <a:avLst>
              <a:gd name="adj1" fmla="val 62615"/>
              <a:gd name="adj2" fmla="val -54604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Main Editor Area 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Select Widgets</a:t>
            </a:r>
            <a:br>
              <a:rPr lang="en-US" sz="105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Move, resize widgets</a:t>
            </a:r>
            <a:br>
              <a:rPr lang="en-US" sz="105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Ctrl-C, V, X to copy, paste, delete (</a:t>
            </a:r>
            <a:r>
              <a:rPr lang="en-US" sz="1050" dirty="0"/>
              <a:t>⌘ on Mac)</a:t>
            </a:r>
            <a:r>
              <a:rPr lang="en-US" sz="105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AA3D06BB-CB89-CA42-94F3-8EC4FA0857FC}"/>
              </a:ext>
            </a:extLst>
          </p:cNvPr>
          <p:cNvSpPr/>
          <p:nvPr/>
        </p:nvSpPr>
        <p:spPr>
          <a:xfrm>
            <a:off x="5554980" y="1968698"/>
            <a:ext cx="2801621" cy="406400"/>
          </a:xfrm>
          <a:prstGeom prst="wedgeRoundRectCallout">
            <a:avLst>
              <a:gd name="adj1" fmla="val 30451"/>
              <a:gd name="adj2" fmla="val 192141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Save &amp; Execute the Display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BC095883-A358-6449-99C2-55C3762BDC0E}"/>
              </a:ext>
            </a:extLst>
          </p:cNvPr>
          <p:cNvSpPr/>
          <p:nvPr/>
        </p:nvSpPr>
        <p:spPr>
          <a:xfrm>
            <a:off x="8682751" y="1346200"/>
            <a:ext cx="2129182" cy="884238"/>
          </a:xfrm>
          <a:prstGeom prst="wedgeRoundRectCallout">
            <a:avLst>
              <a:gd name="adj1" fmla="val -18669"/>
              <a:gd name="adj2" fmla="val 129349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Property Panel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Edit properties of selected widgets</a:t>
            </a:r>
          </a:p>
        </p:txBody>
      </p:sp>
    </p:spTree>
    <p:extLst>
      <p:ext uri="{BB962C8B-B14F-4D97-AF65-F5344CB8AC3E}">
        <p14:creationId xmlns:p14="http://schemas.microsoft.com/office/powerpoint/2010/main" val="1335605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a Display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F2382-3AB0-764B-8EFE-670826604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777" y="2362199"/>
            <a:ext cx="7824579" cy="3623733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34A9B6ED-B374-F446-B369-3D7ABFAFD933}"/>
              </a:ext>
            </a:extLst>
          </p:cNvPr>
          <p:cNvSpPr/>
          <p:nvPr/>
        </p:nvSpPr>
        <p:spPr>
          <a:xfrm>
            <a:off x="1440902" y="4632810"/>
            <a:ext cx="3666746" cy="1126067"/>
          </a:xfrm>
          <a:prstGeom prst="wedgeRoundRectCallout">
            <a:avLst>
              <a:gd name="adj1" fmla="val 36523"/>
              <a:gd name="adj2" fmla="val -160619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Quick Edit </a:t>
            </a:r>
            <a:br>
              <a:rPr lang="en-US" sz="1400" dirty="0">
                <a:solidFill>
                  <a:schemeClr val="tx1"/>
                </a:solidFill>
              </a:rPr>
            </a:b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Double-click widget to</a:t>
            </a:r>
          </a:p>
          <a:p>
            <a:pPr>
              <a:lnSpc>
                <a:spcPct val="90000"/>
              </a:lnSpc>
            </a:pPr>
            <a:r>
              <a:rPr lang="en-US" sz="1050" dirty="0">
                <a:solidFill>
                  <a:schemeClr val="tx1"/>
                </a:solidFill>
              </a:rPr>
              <a:t>a) Edit text of Label</a:t>
            </a:r>
          </a:p>
          <a:p>
            <a:pPr>
              <a:lnSpc>
                <a:spcPct val="90000"/>
              </a:lnSpc>
            </a:pPr>
            <a:r>
              <a:rPr lang="en-US" sz="1050" dirty="0">
                <a:solidFill>
                  <a:schemeClr val="tx1"/>
                </a:solidFill>
              </a:rPr>
              <a:t>b) Edit PV of widgets that use a PV</a:t>
            </a: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C5F576EB-4D01-E842-8A25-E9DE111F3C26}"/>
              </a:ext>
            </a:extLst>
          </p:cNvPr>
          <p:cNvSpPr/>
          <p:nvPr/>
        </p:nvSpPr>
        <p:spPr>
          <a:xfrm>
            <a:off x="6144767" y="90444"/>
            <a:ext cx="2129182" cy="1497563"/>
          </a:xfrm>
          <a:prstGeom prst="wedgeRoundRectCallout">
            <a:avLst>
              <a:gd name="adj1" fmla="val -20657"/>
              <a:gd name="adj2" fmla="val 152529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Widget Palette</a:t>
            </a:r>
            <a:br>
              <a:rPr lang="en-US" sz="1400" dirty="0">
                <a:solidFill>
                  <a:schemeClr val="tx1"/>
                </a:solidFill>
              </a:rPr>
            </a:b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Drag widget into editor</a:t>
            </a:r>
          </a:p>
          <a:p>
            <a:pPr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050" dirty="0">
                <a:solidFill>
                  <a:schemeClr val="tx1"/>
                </a:solidFill>
              </a:rPr>
              <a:t>- or -</a:t>
            </a:r>
          </a:p>
          <a:p>
            <a:pPr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050" dirty="0">
                <a:solidFill>
                  <a:schemeClr val="tx1"/>
                </a:solidFill>
              </a:rPr>
              <a:t>1) Select Widget Type</a:t>
            </a:r>
          </a:p>
          <a:p>
            <a:pPr>
              <a:lnSpc>
                <a:spcPct val="90000"/>
              </a:lnSpc>
            </a:pPr>
            <a:r>
              <a:rPr lang="en-US" sz="1050" dirty="0">
                <a:solidFill>
                  <a:schemeClr val="tx1"/>
                </a:solidFill>
              </a:rPr>
              <a:t>2) Draw rectangular area in display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DE080412-9172-6341-9BA7-18CB6A7B51B2}"/>
              </a:ext>
            </a:extLst>
          </p:cNvPr>
          <p:cNvSpPr/>
          <p:nvPr/>
        </p:nvSpPr>
        <p:spPr>
          <a:xfrm>
            <a:off x="907502" y="947917"/>
            <a:ext cx="3666746" cy="1126067"/>
          </a:xfrm>
          <a:prstGeom prst="wedgeRoundRectCallout">
            <a:avLst>
              <a:gd name="adj1" fmla="val 32598"/>
              <a:gd name="adj2" fmla="val 98028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Selecting Widgets </a:t>
            </a:r>
            <a:br>
              <a:rPr lang="en-US" sz="1400" dirty="0">
                <a:solidFill>
                  <a:schemeClr val="tx1"/>
                </a:solidFill>
              </a:rPr>
            </a:b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a) Click single widget</a:t>
            </a:r>
          </a:p>
          <a:p>
            <a:pPr>
              <a:lnSpc>
                <a:spcPct val="90000"/>
              </a:lnSpc>
            </a:pPr>
            <a:r>
              <a:rPr lang="en-US" sz="1050" dirty="0">
                <a:solidFill>
                  <a:schemeClr val="tx1"/>
                </a:solidFill>
              </a:rPr>
              <a:t>b) Ctrl-click to add widget (</a:t>
            </a:r>
            <a:r>
              <a:rPr lang="en-US" sz="1050" dirty="0"/>
              <a:t>⌘ </a:t>
            </a:r>
            <a:r>
              <a:rPr lang="en-US" sz="1050" dirty="0">
                <a:solidFill>
                  <a:schemeClr val="tx1"/>
                </a:solidFill>
              </a:rPr>
              <a:t>on Mac)</a:t>
            </a:r>
          </a:p>
          <a:p>
            <a:pPr>
              <a:lnSpc>
                <a:spcPct val="90000"/>
              </a:lnSpc>
            </a:pPr>
            <a:r>
              <a:rPr lang="en-US" sz="1050" dirty="0">
                <a:solidFill>
                  <a:schemeClr val="tx1"/>
                </a:solidFill>
              </a:rPr>
              <a:t>c) Drag ‘</a:t>
            </a:r>
            <a:r>
              <a:rPr lang="en-US" sz="1050" dirty="0" err="1">
                <a:solidFill>
                  <a:schemeClr val="tx1"/>
                </a:solidFill>
              </a:rPr>
              <a:t>rubberband</a:t>
            </a:r>
            <a:r>
              <a:rPr lang="en-US" sz="1050" dirty="0">
                <a:solidFill>
                  <a:schemeClr val="tx1"/>
                </a:solidFill>
              </a:rPr>
              <a:t>’ around widgets</a:t>
            </a:r>
          </a:p>
          <a:p>
            <a:pPr>
              <a:lnSpc>
                <a:spcPct val="90000"/>
              </a:lnSpc>
            </a:pPr>
            <a:r>
              <a:rPr lang="en-US" sz="1050" dirty="0">
                <a:solidFill>
                  <a:schemeClr val="tx1"/>
                </a:solidFill>
              </a:rPr>
              <a:t>d) Click or Ctrl/</a:t>
            </a:r>
            <a:r>
              <a:rPr lang="en-US" sz="1050" dirty="0"/>
              <a:t> ⌘ click in widget list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223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Suggested Setup for Editing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11430000" cy="5400675"/>
          </a:xfrm>
        </p:spPr>
        <p:txBody>
          <a:bodyPr/>
          <a:lstStyle/>
          <a:p>
            <a:r>
              <a:rPr lang="en-US" sz="2000" dirty="0"/>
              <a:t>Pick a top directory, for example where you installed the example files</a:t>
            </a:r>
          </a:p>
          <a:p>
            <a:r>
              <a:rPr lang="en-US" sz="2000" dirty="0"/>
              <a:t>Open Applications, Utility, File Browser</a:t>
            </a:r>
          </a:p>
          <a:p>
            <a:pPr lvl="1"/>
            <a:r>
              <a:rPr lang="en-US" sz="1800" dirty="0"/>
              <a:t>Set it to your top directory</a:t>
            </a:r>
          </a:p>
          <a:p>
            <a:pPr lvl="1"/>
            <a:r>
              <a:rPr lang="en-US" sz="1800" dirty="0"/>
              <a:t>On file browser tab, open context menu, “Split Horizontally”, then “Lock Pane”</a:t>
            </a:r>
          </a:p>
          <a:p>
            <a:r>
              <a:rPr lang="en-US" sz="2200" dirty="0"/>
              <a:t>Menu Window,</a:t>
            </a:r>
            <a:br>
              <a:rPr lang="en-US" sz="2200" dirty="0"/>
            </a:br>
            <a:r>
              <a:rPr lang="en-US" sz="2200" dirty="0"/>
              <a:t>Save Layout As..</a:t>
            </a:r>
          </a:p>
          <a:p>
            <a:pPr lvl="1"/>
            <a:r>
              <a:rPr lang="en-US" sz="1800" dirty="0"/>
              <a:t>“Editing”</a:t>
            </a:r>
          </a:p>
          <a:p>
            <a:r>
              <a:rPr lang="en-US" sz="2000" dirty="0"/>
              <a:t>Menu Applications,</a:t>
            </a:r>
            <a:br>
              <a:rPr lang="en-US" sz="2000" dirty="0"/>
            </a:br>
            <a:r>
              <a:rPr lang="en-US" sz="2000" dirty="0"/>
              <a:t>Display, New Display</a:t>
            </a:r>
          </a:p>
          <a:p>
            <a:pPr lvl="1"/>
            <a:r>
              <a:rPr lang="en-US" sz="1600" dirty="0"/>
              <a:t>Create new file</a:t>
            </a:r>
            <a:br>
              <a:rPr lang="en-US" sz="1600" dirty="0"/>
            </a:br>
            <a:r>
              <a:rPr lang="en-US" sz="1600" dirty="0"/>
              <a:t>in your top directory</a:t>
            </a:r>
            <a:br>
              <a:rPr lang="en-US" sz="1600" dirty="0"/>
            </a:br>
            <a:endParaRPr lang="en-US" sz="1600" dirty="0"/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04CE5F-5C71-5B4C-84F8-0895A464FB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482" y="2689518"/>
            <a:ext cx="8579005" cy="4168482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62B2A69-B054-D944-9B7D-5467FA91E963}"/>
              </a:ext>
            </a:extLst>
          </p:cNvPr>
          <p:cNvSpPr/>
          <p:nvPr/>
        </p:nvSpPr>
        <p:spPr>
          <a:xfrm>
            <a:off x="6029539" y="3503958"/>
            <a:ext cx="2222364" cy="1037677"/>
          </a:xfrm>
          <a:prstGeom prst="wedgeRoundRectCallout">
            <a:avLst>
              <a:gd name="adj1" fmla="val -106771"/>
              <a:gd name="adj2" fmla="val -97597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File Browser</a:t>
            </a:r>
            <a:br>
              <a:rPr lang="en-US" sz="1400" dirty="0">
                <a:solidFill>
                  <a:schemeClr val="tx1"/>
                </a:solidFill>
              </a:rPr>
            </a:b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Set to your “top” directory.</a:t>
            </a:r>
          </a:p>
          <a:p>
            <a:pPr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050" dirty="0">
                <a:solidFill>
                  <a:schemeClr val="tx1"/>
                </a:solidFill>
              </a:rPr>
              <a:t>Locked.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F122FF6F-4623-F747-8532-B59E18303A78}"/>
              </a:ext>
            </a:extLst>
          </p:cNvPr>
          <p:cNvSpPr/>
          <p:nvPr/>
        </p:nvSpPr>
        <p:spPr>
          <a:xfrm>
            <a:off x="5657829" y="5207638"/>
            <a:ext cx="2683283" cy="1037677"/>
          </a:xfrm>
          <a:prstGeom prst="wedgeRoundRectCallout">
            <a:avLst>
              <a:gd name="adj1" fmla="val -83853"/>
              <a:gd name="adj2" fmla="val -181418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Edit vs. Run</a:t>
            </a:r>
            <a:br>
              <a:rPr lang="en-US" sz="1400" dirty="0">
                <a:solidFill>
                  <a:schemeClr val="tx1"/>
                </a:solidFill>
              </a:rPr>
            </a:b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a) Double-click to run.</a:t>
            </a:r>
          </a:p>
          <a:p>
            <a:pPr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050" dirty="0">
                <a:solidFill>
                  <a:schemeClr val="tx1"/>
                </a:solidFill>
              </a:rPr>
              <a:t>b) Right-click, Open With.., Editor</a:t>
            </a:r>
          </a:p>
        </p:txBody>
      </p:sp>
    </p:spTree>
    <p:extLst>
      <p:ext uri="{BB962C8B-B14F-4D97-AF65-F5344CB8AC3E}">
        <p14:creationId xmlns:p14="http://schemas.microsoft.com/office/powerpoint/2010/main" val="13692078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Keep It Simple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985838"/>
            <a:ext cx="11667745" cy="540067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Add a Widget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Enter Label’s Text or Widget’s PV Name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Done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At Runtime, widget will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dirty="0"/>
              <a:t> </a:t>
            </a:r>
            <a:r>
              <a:rPr lang="en-US" sz="1800" dirty="0"/>
              <a:t>Show PV’s value, formatted, with units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800" dirty="0"/>
              <a:t> Indicate alarm, disconnect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800" dirty="0"/>
              <a:t> Show tool-tip with PV name and value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800" dirty="0"/>
              <a:t>Combo options read from </a:t>
            </a:r>
            <a:r>
              <a:rPr lang="en-US" sz="1800" dirty="0" err="1"/>
              <a:t>Enum</a:t>
            </a:r>
            <a:r>
              <a:rPr lang="en-US" sz="1800" dirty="0"/>
              <a:t> PV, slider range from numeric PV</a:t>
            </a:r>
          </a:p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1800" dirty="0"/>
              <a:t>Disabled when ‘control’ widget has no PV write access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17F27E-5CF1-F445-BE81-15DD68BFC1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0" t="43867"/>
          <a:stretch/>
        </p:blipFill>
        <p:spPr>
          <a:xfrm>
            <a:off x="6045200" y="2417234"/>
            <a:ext cx="4747682" cy="1268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98215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 the First Display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5129785" cy="5400675"/>
          </a:xfrm>
        </p:spPr>
        <p:txBody>
          <a:bodyPr/>
          <a:lstStyle/>
          <a:p>
            <a:r>
              <a:rPr lang="en-US" sz="2000" dirty="0"/>
              <a:t>Drag a “Text Update” from the palette</a:t>
            </a:r>
          </a:p>
          <a:p>
            <a:pPr lvl="1"/>
            <a:r>
              <a:rPr lang="en-US" sz="1800" dirty="0"/>
              <a:t>Enter PV name “sim://ramp(1, 10, 1)”.</a:t>
            </a:r>
            <a:br>
              <a:rPr lang="en-US" sz="1800" dirty="0"/>
            </a:br>
            <a:r>
              <a:rPr lang="en-US" sz="1800" dirty="0"/>
              <a:t>Note PV name auto-completion popup.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Add “Boolean Button”</a:t>
            </a:r>
          </a:p>
          <a:p>
            <a:pPr lvl="1"/>
            <a:r>
              <a:rPr lang="en-US" sz="1800" dirty="0"/>
              <a:t>PV name “</a:t>
            </a:r>
            <a:r>
              <a:rPr lang="en-US" sz="1800" dirty="0" err="1"/>
              <a:t>loc</a:t>
            </a:r>
            <a:r>
              <a:rPr lang="en-US" sz="1800" dirty="0"/>
              <a:t>://test”</a:t>
            </a:r>
          </a:p>
          <a:p>
            <a:r>
              <a:rPr lang="en-US" sz="2000" dirty="0"/>
              <a:t>Add “LED”</a:t>
            </a:r>
          </a:p>
          <a:p>
            <a:pPr lvl="1"/>
            <a:r>
              <a:rPr lang="en-US" sz="1800" dirty="0"/>
              <a:t>PV name “</a:t>
            </a:r>
            <a:r>
              <a:rPr lang="en-US" sz="1800" dirty="0" err="1"/>
              <a:t>loc</a:t>
            </a:r>
            <a:r>
              <a:rPr lang="en-US" sz="1800" dirty="0"/>
              <a:t>://test”.</a:t>
            </a:r>
            <a:br>
              <a:rPr lang="en-US" sz="1800" dirty="0"/>
            </a:br>
            <a:r>
              <a:rPr lang="en-US" sz="1800" dirty="0"/>
              <a:t>Note name in PV History.</a:t>
            </a:r>
          </a:p>
          <a:p>
            <a:r>
              <a:rPr lang="en-US" sz="2000" dirty="0"/>
              <a:t>Execute the display</a:t>
            </a:r>
          </a:p>
          <a:p>
            <a:pPr lvl="1"/>
            <a:r>
              <a:rPr lang="en-US" sz="1600" dirty="0"/>
              <a:t>Toolbar Button or Context Menu</a:t>
            </a:r>
          </a:p>
          <a:p>
            <a:pPr lvl="1"/>
            <a:endParaRPr lang="en-US" sz="18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8413B0-B80D-6A47-8990-953AD09855A2}"/>
              </a:ext>
            </a:extLst>
          </p:cNvPr>
          <p:cNvGrpSpPr/>
          <p:nvPr/>
        </p:nvGrpSpPr>
        <p:grpSpPr>
          <a:xfrm>
            <a:off x="5988204" y="463891"/>
            <a:ext cx="6094587" cy="6112193"/>
            <a:chOff x="8168226" y="2804856"/>
            <a:chExt cx="3691541" cy="3581657"/>
          </a:xfrm>
        </p:grpSpPr>
        <p:pic>
          <p:nvPicPr>
            <p:cNvPr id="4" name="Picture 3" descr="css_first_disp_ramp.png">
              <a:extLst>
                <a:ext uri="{FF2B5EF4-FFF2-40B4-BE49-F238E27FC236}">
                  <a16:creationId xmlns:a16="http://schemas.microsoft.com/office/drawing/2014/main" id="{D334C9C3-50B6-324C-BCA2-D4F8299082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61" t="6936"/>
            <a:stretch/>
          </p:blipFill>
          <p:spPr>
            <a:xfrm>
              <a:off x="8168226" y="2804856"/>
              <a:ext cx="3625849" cy="1058258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3DFA00EA-792D-6B4F-8083-0AEFB9F5C3E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18567" y="3512796"/>
              <a:ext cx="262769" cy="7298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AF099399-190A-3E48-81A9-A3AC53B034C4}"/>
                </a:ext>
              </a:extLst>
            </p:cNvPr>
            <p:cNvSpPr/>
            <p:nvPr/>
          </p:nvSpPr>
          <p:spPr>
            <a:xfrm>
              <a:off x="10852053" y="3325196"/>
              <a:ext cx="754069" cy="224090"/>
            </a:xfrm>
            <a:prstGeom prst="ellipse">
              <a:avLst/>
            </a:prstGeom>
            <a:noFill/>
            <a:ln w="63500" cmpd="tri">
              <a:solidFill>
                <a:srgbClr val="FF0000">
                  <a:alpha val="49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css_first_disp_bool.png">
              <a:extLst>
                <a:ext uri="{FF2B5EF4-FFF2-40B4-BE49-F238E27FC236}">
                  <a16:creationId xmlns:a16="http://schemas.microsoft.com/office/drawing/2014/main" id="{01C90E51-DF24-7F4E-AFED-A036732AB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7422" y="4040509"/>
              <a:ext cx="3567456" cy="1103041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DAAEEFB2-E900-C445-A212-2B6212AF6E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21490" y="4832928"/>
              <a:ext cx="480863" cy="5925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5E4905-986A-1C4B-9091-7703F6608B42}"/>
                </a:ext>
              </a:extLst>
            </p:cNvPr>
            <p:cNvSpPr/>
            <p:nvPr/>
          </p:nvSpPr>
          <p:spPr>
            <a:xfrm>
              <a:off x="10865770" y="4563754"/>
              <a:ext cx="506780" cy="218086"/>
            </a:xfrm>
            <a:prstGeom prst="ellipse">
              <a:avLst/>
            </a:prstGeom>
            <a:noFill/>
            <a:ln w="63500" cmpd="tri">
              <a:solidFill>
                <a:srgbClr val="FF0000">
                  <a:alpha val="49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css_first_disp_led.png">
              <a:extLst>
                <a:ext uri="{FF2B5EF4-FFF2-40B4-BE49-F238E27FC236}">
                  <a16:creationId xmlns:a16="http://schemas.microsoft.com/office/drawing/2014/main" id="{B5E60F34-D8B0-EA4F-8FD7-24B7928653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2728" y="5322781"/>
              <a:ext cx="3687039" cy="1063732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3A15D5B-DFA6-FB41-BAC0-127DE1AA1B4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03969" y="6191283"/>
              <a:ext cx="333999" cy="3476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7395AE5D-857A-D043-8A06-3704867DC1AE}"/>
                </a:ext>
              </a:extLst>
            </p:cNvPr>
            <p:cNvSpPr/>
            <p:nvPr/>
          </p:nvSpPr>
          <p:spPr>
            <a:xfrm>
              <a:off x="10923281" y="5854694"/>
              <a:ext cx="506780" cy="218086"/>
            </a:xfrm>
            <a:prstGeom prst="ellipse">
              <a:avLst/>
            </a:prstGeom>
            <a:noFill/>
            <a:ln w="63500" cmpd="tri">
              <a:solidFill>
                <a:srgbClr val="FF0000">
                  <a:alpha val="49000"/>
                </a:srgb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52B8DD7-2BE4-7249-895D-039818D097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809"/>
          <a:stretch/>
        </p:blipFill>
        <p:spPr>
          <a:xfrm>
            <a:off x="2615278" y="2303764"/>
            <a:ext cx="2436141" cy="1034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17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PV Names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11430000" cy="5400675"/>
          </a:xfrm>
        </p:spPr>
        <p:txBody>
          <a:bodyPr/>
          <a:lstStyle/>
          <a:p>
            <a:r>
              <a:rPr lang="en-US" dirty="0">
                <a:latin typeface="Courier New" charset="0"/>
                <a:cs typeface="Courier New" charset="0"/>
              </a:rPr>
              <a:t>ca://</a:t>
            </a:r>
            <a:r>
              <a:rPr lang="en-US" dirty="0" err="1">
                <a:latin typeface="Courier New" charset="0"/>
                <a:cs typeface="Courier New" charset="0"/>
              </a:rPr>
              <a:t>some_pv_name</a:t>
            </a:r>
            <a:endParaRPr lang="en-US" dirty="0">
              <a:latin typeface="Courier New" charset="0"/>
              <a:cs typeface="Courier New" charset="0"/>
            </a:endParaRPr>
          </a:p>
          <a:p>
            <a:pPr lvl="1"/>
            <a:r>
              <a:rPr lang="en-US" dirty="0">
                <a:cs typeface="Arial" charset="0"/>
              </a:rPr>
              <a:t>EPICS Channel Access PV</a:t>
            </a:r>
          </a:p>
          <a:p>
            <a:r>
              <a:rPr lang="en-US" dirty="0" err="1">
                <a:latin typeface="Courier New" charset="0"/>
                <a:cs typeface="Courier New" charset="0"/>
              </a:rPr>
              <a:t>some_pv_name</a:t>
            </a:r>
            <a:endParaRPr lang="en-US" dirty="0">
              <a:latin typeface="Courier New" charset="0"/>
              <a:cs typeface="Courier New" charset="0"/>
            </a:endParaRPr>
          </a:p>
          <a:p>
            <a:pPr lvl="1"/>
            <a:r>
              <a:rPr lang="en-US" dirty="0">
                <a:cs typeface="Arial" charset="0"/>
              </a:rPr>
              <a:t>Typically same, since “</a:t>
            </a:r>
            <a:r>
              <a:rPr lang="en-US" altLang="ja-JP" dirty="0">
                <a:cs typeface="Arial" charset="0"/>
              </a:rPr>
              <a:t>ca://</a:t>
            </a:r>
            <a:r>
              <a:rPr lang="en-US" dirty="0">
                <a:cs typeface="Arial" charset="0"/>
              </a:rPr>
              <a:t>”</a:t>
            </a:r>
            <a:r>
              <a:rPr lang="en-US" altLang="ja-JP" dirty="0">
                <a:cs typeface="Arial" charset="0"/>
              </a:rPr>
              <a:t> is the default</a:t>
            </a:r>
          </a:p>
          <a:p>
            <a:r>
              <a:rPr lang="en-US" dirty="0">
                <a:latin typeface="Courier New" charset="0"/>
                <a:cs typeface="Courier New" charset="0"/>
              </a:rPr>
              <a:t>sim://sine</a:t>
            </a:r>
          </a:p>
          <a:p>
            <a:pPr lvl="1"/>
            <a:r>
              <a:rPr lang="en-US" dirty="0">
                <a:cs typeface="Arial" charset="0"/>
              </a:rPr>
              <a:t>Simulated PV. See auto-completion hints</a:t>
            </a:r>
          </a:p>
          <a:p>
            <a:r>
              <a:rPr lang="en-US" dirty="0" err="1">
                <a:latin typeface="Courier New" charset="0"/>
                <a:cs typeface="Courier New" charset="0"/>
              </a:rPr>
              <a:t>loc</a:t>
            </a:r>
            <a:r>
              <a:rPr lang="en-US" dirty="0">
                <a:latin typeface="Courier New" charset="0"/>
                <a:cs typeface="Courier New" charset="0"/>
              </a:rPr>
              <a:t>://x(4)</a:t>
            </a:r>
          </a:p>
          <a:p>
            <a:pPr lvl="1"/>
            <a:r>
              <a:rPr lang="en-US" dirty="0">
                <a:cs typeface="Arial" charset="0"/>
              </a:rPr>
              <a:t>Local PV. See auto-completion hints</a:t>
            </a:r>
          </a:p>
          <a:p>
            <a:r>
              <a:rPr lang="en-US" dirty="0" err="1">
                <a:latin typeface="Courier New" charset="0"/>
                <a:cs typeface="Courier New" charset="0"/>
              </a:rPr>
              <a:t>pva</a:t>
            </a:r>
            <a:r>
              <a:rPr lang="en-US" dirty="0">
                <a:latin typeface="Courier New" charset="0"/>
                <a:cs typeface="Courier New" charset="0"/>
              </a:rPr>
              <a:t>://x</a:t>
            </a:r>
          </a:p>
          <a:p>
            <a:pPr lvl="1"/>
            <a:r>
              <a:rPr lang="en-US" dirty="0">
                <a:cs typeface="Arial" charset="0"/>
              </a:rPr>
              <a:t>EPICS </a:t>
            </a:r>
            <a:r>
              <a:rPr lang="en-US" dirty="0" err="1">
                <a:cs typeface="Arial" charset="0"/>
              </a:rPr>
              <a:t>pvAccess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985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Widget Palette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9"/>
            <a:ext cx="7884415" cy="5197792"/>
          </a:xfrm>
        </p:spPr>
        <p:txBody>
          <a:bodyPr/>
          <a:lstStyle/>
          <a:p>
            <a:r>
              <a:rPr lang="en-US" dirty="0"/>
              <a:t>Shows all available widgets</a:t>
            </a:r>
          </a:p>
          <a:p>
            <a:pPr lvl="1"/>
            <a:r>
              <a:rPr lang="en-US" dirty="0"/>
              <a:t>Enter name for ”Search”</a:t>
            </a:r>
          </a:p>
          <a:p>
            <a:pPr lvl="1"/>
            <a:r>
              <a:rPr lang="en-US" dirty="0"/>
              <a:t>Hover mouse for description</a:t>
            </a:r>
          </a:p>
          <a:p>
            <a:pPr lvl="1"/>
            <a:r>
              <a:rPr lang="en-US" dirty="0"/>
              <a:t>Drag    </a:t>
            </a:r>
            <a:r>
              <a:rPr lang="en-US" i="1" dirty="0"/>
              <a:t>-or-</a:t>
            </a:r>
            <a:r>
              <a:rPr lang="en-US" dirty="0"/>
              <a:t>   Select &amp; </a:t>
            </a:r>
            <a:r>
              <a:rPr lang="en-US" dirty="0" err="1"/>
              <a:t>Rubberband</a:t>
            </a:r>
            <a:endParaRPr lang="en-US" dirty="0"/>
          </a:p>
          <a:p>
            <a:r>
              <a:rPr lang="en-US" dirty="0"/>
              <a:t>Categories</a:t>
            </a:r>
          </a:p>
          <a:p>
            <a:pPr lvl="1"/>
            <a:r>
              <a:rPr lang="en-US" dirty="0"/>
              <a:t>Graphics show static label, picture, ..</a:t>
            </a:r>
          </a:p>
          <a:p>
            <a:pPr lvl="1"/>
            <a:r>
              <a:rPr lang="en-US" dirty="0"/>
              <a:t>Monitors update based on reading a PV</a:t>
            </a:r>
          </a:p>
          <a:p>
            <a:pPr lvl="1"/>
            <a:r>
              <a:rPr lang="en-US" dirty="0"/>
              <a:t>Controls read a PV and can write to the PV</a:t>
            </a:r>
          </a:p>
          <a:p>
            <a:pPr lvl="1"/>
            <a:r>
              <a:rPr lang="en-US" dirty="0"/>
              <a:t>Plots tend to read from one or more (waveform) PVs</a:t>
            </a:r>
          </a:p>
          <a:p>
            <a:pPr lvl="1"/>
            <a:r>
              <a:rPr lang="en-US" dirty="0"/>
              <a:t>Structures group widgets, embed sub-displays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039C01-B1A4-EB42-B901-9E9CA20E56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166" y="0"/>
            <a:ext cx="3582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764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Widgets via Drag/Drop from other Apps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6695695" cy="54006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Email with list of PVs?</a:t>
            </a:r>
          </a:p>
          <a:p>
            <a:pPr lvl="1"/>
            <a:r>
              <a:rPr lang="en-US" dirty="0"/>
              <a:t>Drag that text into</a:t>
            </a:r>
            <a:br>
              <a:rPr lang="en-US" dirty="0"/>
            </a:br>
            <a:r>
              <a:rPr lang="en-US" dirty="0"/>
              <a:t>Display Editor</a:t>
            </a:r>
          </a:p>
          <a:p>
            <a:pPr lvl="1"/>
            <a:r>
              <a:rPr lang="en-US" dirty="0"/>
              <a:t>Select widget type</a:t>
            </a:r>
          </a:p>
          <a:p>
            <a:pPr lvl="1"/>
            <a:endParaRPr lang="en-US" dirty="0"/>
          </a:p>
          <a:p>
            <a:pPr marL="398463" lvl="1" indent="0">
              <a:buNone/>
            </a:pPr>
            <a:br>
              <a:rPr lang="en-US" dirty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Supported:</a:t>
            </a:r>
          </a:p>
          <a:p>
            <a:pPr marL="398463" lvl="1" indent="0">
              <a:buNone/>
            </a:pPr>
            <a:r>
              <a:rPr lang="en-US" dirty="0"/>
              <a:t>Text            </a:t>
            </a:r>
            <a:r>
              <a:rPr lang="en-US" dirty="0">
                <a:sym typeface="Wingdings" pitchFamily="2" charset="2"/>
              </a:rPr>
              <a:t> Label</a:t>
            </a:r>
          </a:p>
          <a:p>
            <a:pPr marL="398463" lvl="1" indent="0">
              <a:buNone/>
            </a:pPr>
            <a:r>
              <a:rPr lang="en-US" dirty="0">
                <a:sym typeface="Wingdings" pitchFamily="2" charset="2"/>
              </a:rPr>
              <a:t>Text 	   PV Widget</a:t>
            </a:r>
          </a:p>
          <a:p>
            <a:pPr marL="398463" lvl="1" indent="0">
              <a:buNone/>
            </a:pPr>
            <a:r>
              <a:rPr lang="en-US" dirty="0">
                <a:sym typeface="Wingdings" pitchFamily="2" charset="2"/>
              </a:rPr>
              <a:t>Image File  Picture Widget</a:t>
            </a:r>
          </a:p>
          <a:p>
            <a:pPr marL="398463" lvl="1" indent="0">
              <a:buNone/>
            </a:pPr>
            <a:r>
              <a:rPr lang="en-US" dirty="0">
                <a:sym typeface="Wingdings" pitchFamily="2" charset="2"/>
              </a:rPr>
              <a:t>*.bob File    Embedded Display Widget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B02D1A-D4CD-2E48-97FE-2F61E63A2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4751" y="985838"/>
            <a:ext cx="6513354" cy="38519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9CD10C-68BC-AB4B-9E99-B667A95CA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2570" y="3019381"/>
            <a:ext cx="3059430" cy="13917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21E03950-2B98-9B4F-8B65-9157885061C9}"/>
              </a:ext>
            </a:extLst>
          </p:cNvPr>
          <p:cNvSpPr/>
          <p:nvPr/>
        </p:nvSpPr>
        <p:spPr>
          <a:xfrm rot="20943461">
            <a:off x="5424842" y="3885869"/>
            <a:ext cx="2987637" cy="10549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7220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A1A1B-93E7-DD4C-9493-E998944D7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8A2D3-4193-F64F-8D71-F663A7847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46074"/>
            <a:ext cx="11430000" cy="4655439"/>
          </a:xfrm>
        </p:spPr>
        <p:txBody>
          <a:bodyPr/>
          <a:lstStyle/>
          <a:p>
            <a:r>
              <a:rPr lang="en-US" sz="1800" dirty="0"/>
              <a:t>Mar. 2024 More display screenshots</a:t>
            </a:r>
          </a:p>
          <a:p>
            <a:r>
              <a:rPr lang="en-US" sz="1800" dirty="0"/>
              <a:t>Jan. 2019 USPAS: Initial version</a:t>
            </a:r>
          </a:p>
          <a:p>
            <a:r>
              <a:rPr lang="en-US" sz="1800" dirty="0"/>
              <a:t>Jan. 2020 Class file details</a:t>
            </a:r>
          </a:p>
        </p:txBody>
      </p:sp>
    </p:spTree>
    <p:extLst>
      <p:ext uri="{BB962C8B-B14F-4D97-AF65-F5344CB8AC3E}">
        <p14:creationId xmlns:p14="http://schemas.microsoft.com/office/powerpoint/2010/main" val="1735421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Manipulating Widgets</a:t>
            </a:r>
          </a:p>
        </p:txBody>
      </p:sp>
      <p:sp>
        <p:nvSpPr>
          <p:cNvPr id="7" name="Rounded Rectangular Callout 6">
            <a:extLst>
              <a:ext uri="{FF2B5EF4-FFF2-40B4-BE49-F238E27FC236}">
                <a16:creationId xmlns:a16="http://schemas.microsoft.com/office/drawing/2014/main" id="{60F1BC2A-FAA3-8943-B2A5-64A80A82064E}"/>
              </a:ext>
            </a:extLst>
          </p:cNvPr>
          <p:cNvSpPr/>
          <p:nvPr/>
        </p:nvSpPr>
        <p:spPr>
          <a:xfrm>
            <a:off x="429767" y="2475258"/>
            <a:ext cx="2222364" cy="1388082"/>
          </a:xfrm>
          <a:prstGeom prst="wedgeRoundRectCallout">
            <a:avLst>
              <a:gd name="adj1" fmla="val 94841"/>
              <a:gd name="adj2" fmla="val 52207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Widget List</a:t>
            </a:r>
            <a:br>
              <a:rPr lang="en-US" sz="1400" dirty="0">
                <a:solidFill>
                  <a:schemeClr val="tx1"/>
                </a:solidFill>
              </a:rPr>
            </a:b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Select widgets</a:t>
            </a:r>
          </a:p>
          <a:p>
            <a:pPr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050" dirty="0">
                <a:solidFill>
                  <a:schemeClr val="tx1"/>
                </a:solidFill>
              </a:rPr>
              <a:t>Rename Widgets</a:t>
            </a:r>
            <a:br>
              <a:rPr lang="en-US" sz="1050" dirty="0">
                <a:solidFill>
                  <a:schemeClr val="tx1"/>
                </a:solidFill>
              </a:rPr>
            </a:br>
            <a:endParaRPr lang="en-US" sz="105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1050" dirty="0">
                <a:solidFill>
                  <a:schemeClr val="tx1"/>
                </a:solidFill>
              </a:rPr>
              <a:t>View/change their order.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52A70B0-B088-C34B-B033-26457B474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0110" y="2303808"/>
            <a:ext cx="6946900" cy="3619500"/>
          </a:xfrm>
          <a:prstGeom prst="rect">
            <a:avLst/>
          </a:prstGeom>
        </p:spPr>
      </p:pic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93291C70-3523-084E-BC38-24A2A0B3E3AF}"/>
              </a:ext>
            </a:extLst>
          </p:cNvPr>
          <p:cNvSpPr/>
          <p:nvPr/>
        </p:nvSpPr>
        <p:spPr>
          <a:xfrm>
            <a:off x="9113588" y="5633748"/>
            <a:ext cx="2967922" cy="1037677"/>
          </a:xfrm>
          <a:prstGeom prst="wedgeRoundRectCallout">
            <a:avLst>
              <a:gd name="adj1" fmla="val -78152"/>
              <a:gd name="adj2" fmla="val -76669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Selected Widgets Tracker</a:t>
            </a:r>
            <a:br>
              <a:rPr lang="en-US" sz="1400" dirty="0">
                <a:solidFill>
                  <a:schemeClr val="tx1"/>
                </a:solidFill>
              </a:rPr>
            </a:b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Move or resize selected widgets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2F6CC56F-6C68-1B4D-9713-EE0FA57D2F23}"/>
              </a:ext>
            </a:extLst>
          </p:cNvPr>
          <p:cNvSpPr/>
          <p:nvPr/>
        </p:nvSpPr>
        <p:spPr>
          <a:xfrm>
            <a:off x="2985770" y="813816"/>
            <a:ext cx="1558661" cy="433130"/>
          </a:xfrm>
          <a:prstGeom prst="wedgeRoundRectCallout">
            <a:avLst>
              <a:gd name="adj1" fmla="val 146907"/>
              <a:gd name="adj2" fmla="val 334572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Snap to Grid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2" name="Rounded Rectangular Callout 11">
            <a:extLst>
              <a:ext uri="{FF2B5EF4-FFF2-40B4-BE49-F238E27FC236}">
                <a16:creationId xmlns:a16="http://schemas.microsoft.com/office/drawing/2014/main" id="{A27C6E6E-BF97-0D48-B55C-FD6B384352E8}"/>
              </a:ext>
            </a:extLst>
          </p:cNvPr>
          <p:cNvSpPr/>
          <p:nvPr/>
        </p:nvSpPr>
        <p:spPr>
          <a:xfrm>
            <a:off x="4681220" y="813816"/>
            <a:ext cx="2005330" cy="433130"/>
          </a:xfrm>
          <a:prstGeom prst="wedgeRoundRectCallout">
            <a:avLst>
              <a:gd name="adj1" fmla="val 43963"/>
              <a:gd name="adj2" fmla="val 305544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.. Other Widgets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358742C9-26A5-4D4C-B1C6-86A1B1FE33EA}"/>
              </a:ext>
            </a:extLst>
          </p:cNvPr>
          <p:cNvSpPr/>
          <p:nvPr/>
        </p:nvSpPr>
        <p:spPr>
          <a:xfrm>
            <a:off x="5683885" y="251219"/>
            <a:ext cx="2005330" cy="433130"/>
          </a:xfrm>
          <a:prstGeom prst="wedgeRoundRectCallout">
            <a:avLst>
              <a:gd name="adj1" fmla="val 20024"/>
              <a:gd name="adj2" fmla="val 432213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Show Coordinates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06DFAB32-C91D-8D45-9B3D-FEFA7E367605}"/>
              </a:ext>
            </a:extLst>
          </p:cNvPr>
          <p:cNvSpPr/>
          <p:nvPr/>
        </p:nvSpPr>
        <p:spPr>
          <a:xfrm>
            <a:off x="7429436" y="746379"/>
            <a:ext cx="1474534" cy="568004"/>
          </a:xfrm>
          <a:prstGeom prst="wedgeRoundRectCallout">
            <a:avLst>
              <a:gd name="adj1" fmla="val -20284"/>
              <a:gd name="adj2" fmla="val 243056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Order</a:t>
            </a:r>
          </a:p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Front/Back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B9977790-E695-8642-8D7F-1735393728E0}"/>
              </a:ext>
            </a:extLst>
          </p:cNvPr>
          <p:cNvSpPr/>
          <p:nvPr/>
        </p:nvSpPr>
        <p:spPr>
          <a:xfrm>
            <a:off x="9326816" y="1027545"/>
            <a:ext cx="834454" cy="368949"/>
          </a:xfrm>
          <a:prstGeom prst="wedgeRoundRectCallout">
            <a:avLst>
              <a:gd name="adj1" fmla="val -120786"/>
              <a:gd name="adj2" fmla="val 336418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Align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82ABDAD7-B6F8-D64D-8237-BAA8B3AFAB9A}"/>
              </a:ext>
            </a:extLst>
          </p:cNvPr>
          <p:cNvSpPr/>
          <p:nvPr/>
        </p:nvSpPr>
        <p:spPr>
          <a:xfrm>
            <a:off x="10635549" y="860228"/>
            <a:ext cx="899574" cy="407743"/>
          </a:xfrm>
          <a:prstGeom prst="wedgeRoundRectCallout">
            <a:avLst>
              <a:gd name="adj1" fmla="val -192656"/>
              <a:gd name="adj2" fmla="val 345614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Size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7F87B612-9306-744D-88F6-4CC301E65095}"/>
              </a:ext>
            </a:extLst>
          </p:cNvPr>
          <p:cNvSpPr/>
          <p:nvPr/>
        </p:nvSpPr>
        <p:spPr>
          <a:xfrm>
            <a:off x="10654699" y="2697206"/>
            <a:ext cx="1250788" cy="472093"/>
          </a:xfrm>
          <a:prstGeom prst="wedgeRoundRectCallout">
            <a:avLst>
              <a:gd name="adj1" fmla="val -86880"/>
              <a:gd name="adj2" fmla="val -65468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Distribute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3871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5849875" cy="54006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Click on display background to select </a:t>
            </a:r>
            <a:r>
              <a:rPr lang="en-US" sz="2400" u="sng" dirty="0"/>
              <a:t>no widget</a:t>
            </a:r>
            <a:r>
              <a:rPr lang="en-US" sz="2400" dirty="0"/>
              <a:t> for editing overall display properties</a:t>
            </a:r>
          </a:p>
          <a:p>
            <a:r>
              <a:rPr lang="en-US" dirty="0"/>
              <a:t>Name</a:t>
            </a:r>
          </a:p>
          <a:p>
            <a:pPr lvl="1"/>
            <a:r>
              <a:rPr lang="en-US" dirty="0"/>
              <a:t>Shown in Tab</a:t>
            </a:r>
          </a:p>
          <a:p>
            <a:r>
              <a:rPr lang="en-US" dirty="0"/>
              <a:t>Macros</a:t>
            </a:r>
          </a:p>
          <a:p>
            <a:pPr lvl="1"/>
            <a:r>
              <a:rPr lang="en-US" dirty="0"/>
              <a:t>Used by all widgets in this display</a:t>
            </a:r>
          </a:p>
          <a:p>
            <a:r>
              <a:rPr lang="en-US" dirty="0"/>
              <a:t>Grid size</a:t>
            </a:r>
          </a:p>
          <a:p>
            <a:pPr lvl="1"/>
            <a:r>
              <a:rPr lang="en-US" dirty="0"/>
              <a:t>Can aid with placing widgets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DE7429-FE5D-3B44-955E-0328F2B38C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348" y="0"/>
            <a:ext cx="44836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638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Widget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8044435" cy="540067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Select </a:t>
            </a:r>
            <a:r>
              <a:rPr lang="en-US" sz="2400" u="sng" dirty="0"/>
              <a:t>one (or more) widgets</a:t>
            </a:r>
            <a:r>
              <a:rPr lang="en-US" sz="2400" dirty="0"/>
              <a:t> to edit their (common) properties</a:t>
            </a:r>
          </a:p>
          <a:p>
            <a:r>
              <a:rPr lang="en-US" dirty="0"/>
              <a:t>Search</a:t>
            </a:r>
          </a:p>
          <a:p>
            <a:pPr lvl="1"/>
            <a:r>
              <a:rPr lang="en-US" dirty="0"/>
              <a:t>To find desired property</a:t>
            </a:r>
          </a:p>
          <a:p>
            <a:r>
              <a:rPr lang="en-US" dirty="0"/>
              <a:t>PV Name</a:t>
            </a:r>
          </a:p>
          <a:p>
            <a:pPr lvl="1"/>
            <a:r>
              <a:rPr lang="en-US" dirty="0"/>
              <a:t>Most important property for most widgets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Details depend on the widget type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B08201-D3AF-3F4F-91E5-72DBF2394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601" y="0"/>
            <a:ext cx="2787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9433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Widget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223010"/>
            <a:ext cx="8044435" cy="516350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Defaults tend to be reasonable:</a:t>
            </a:r>
          </a:p>
          <a:p>
            <a:pPr lvl="1"/>
            <a:r>
              <a:rPr lang="en-US" dirty="0"/>
              <a:t>Format with precision set by PV</a:t>
            </a:r>
          </a:p>
          <a:p>
            <a:pPr lvl="1"/>
            <a:r>
              <a:rPr lang="en-US" dirty="0"/>
              <a:t>Show units provided by PV</a:t>
            </a:r>
          </a:p>
          <a:p>
            <a:pPr lvl="1"/>
            <a:r>
              <a:rPr lang="en-US" dirty="0"/>
              <a:t>Alarm-sensitive Border</a:t>
            </a:r>
          </a:p>
          <a:p>
            <a:pPr lvl="1"/>
            <a:r>
              <a:rPr lang="en-US" dirty="0"/>
              <a:t>Fetch Items (Combo, …) from PV</a:t>
            </a:r>
          </a:p>
          <a:p>
            <a:pPr marL="398463" lvl="1" indent="0">
              <a:buNone/>
            </a:pPr>
            <a:endParaRPr lang="en-US" dirty="0"/>
          </a:p>
          <a:p>
            <a:pPr marL="398463" lvl="1" indent="0">
              <a:buNone/>
            </a:pPr>
            <a:r>
              <a:rPr lang="en-US" dirty="0"/>
              <a:t>Instead of changing them,</a:t>
            </a:r>
            <a:br>
              <a:rPr lang="en-US" dirty="0"/>
            </a:br>
            <a:r>
              <a:rPr lang="en-US" dirty="0"/>
              <a:t>maybe the PV needs to be updated?</a:t>
            </a:r>
          </a:p>
          <a:p>
            <a:pPr marL="398463" lvl="1" indent="0">
              <a:buNone/>
            </a:pPr>
            <a:r>
              <a:rPr lang="en-US" dirty="0"/>
              <a:t>Still, can be adjusted as needed for the display.</a:t>
            </a:r>
          </a:p>
          <a:p>
            <a:pPr marL="398463" lvl="1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B08201-D3AF-3F4F-91E5-72DBF2394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4601" y="0"/>
            <a:ext cx="2787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640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Predefined “Named” Colors and Fonts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BBD741-D91C-3647-ADEC-C9EC7759A6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872" y="885357"/>
            <a:ext cx="7887128" cy="378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E5F2DE-6697-054A-AA95-4D6192894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773" y="2974119"/>
            <a:ext cx="6729573" cy="3821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6929BB3-E7BD-7646-94C8-917CBC224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1223011"/>
            <a:ext cx="3004062" cy="127361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Use whenever</a:t>
            </a:r>
            <a:br>
              <a:rPr lang="en-US" dirty="0"/>
            </a:br>
            <a:r>
              <a:rPr lang="en-US" dirty="0"/>
              <a:t>possible!</a:t>
            </a:r>
          </a:p>
        </p:txBody>
      </p:sp>
    </p:spTree>
    <p:extLst>
      <p:ext uri="{BB962C8B-B14F-4D97-AF65-F5344CB8AC3E}">
        <p14:creationId xmlns:p14="http://schemas.microsoft.com/office/powerpoint/2010/main" val="12516707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/>
              <a:t>Configuring Named </a:t>
            </a:r>
            <a:r>
              <a:rPr lang="en-US" dirty="0"/>
              <a:t>Colors, Fonts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EA5A6C-9653-3647-9196-D648CDEA5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991870"/>
            <a:ext cx="3985580" cy="31392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56655F-8BAF-DB47-966A-1FF77F1C9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284" y="2034540"/>
            <a:ext cx="8018716" cy="482346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553B55C-6F72-4A47-A688-C2FC11F99D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1961" y="4993240"/>
            <a:ext cx="3340848" cy="11609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Ideally set at start of project</a:t>
            </a:r>
          </a:p>
        </p:txBody>
      </p:sp>
    </p:spTree>
    <p:extLst>
      <p:ext uri="{BB962C8B-B14F-4D97-AF65-F5344CB8AC3E}">
        <p14:creationId xmlns:p14="http://schemas.microsoft.com/office/powerpoint/2010/main" val="1243477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Widget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11430000" cy="5400675"/>
          </a:xfrm>
        </p:spPr>
        <p:txBody>
          <a:bodyPr/>
          <a:lstStyle/>
          <a:p>
            <a:r>
              <a:rPr lang="en-US" dirty="0"/>
              <a:t>Text Entry, Text Update:</a:t>
            </a:r>
          </a:p>
          <a:p>
            <a:pPr lvl="1"/>
            <a:r>
              <a:rPr lang="en-US" dirty="0"/>
              <a:t>Set Format = String for “long string” waveforms. Default will show array.</a:t>
            </a:r>
          </a:p>
          <a:p>
            <a:endParaRPr lang="en-US" dirty="0"/>
          </a:p>
          <a:p>
            <a:r>
              <a:rPr lang="en-US" dirty="0"/>
              <a:t>LED, Boolean Button, Checkbox</a:t>
            </a:r>
          </a:p>
          <a:p>
            <a:pPr lvl="1"/>
            <a:r>
              <a:rPr lang="en-US" dirty="0"/>
              <a:t>Boolean PV</a:t>
            </a:r>
          </a:p>
          <a:p>
            <a:pPr lvl="1"/>
            <a:r>
              <a:rPr lang="en-US" dirty="0"/>
              <a:t>Numeric PV 0 or not 0 (when ”Bit” set to default of -1)</a:t>
            </a:r>
          </a:p>
          <a:p>
            <a:pPr lvl="1"/>
            <a:r>
              <a:rPr lang="en-US" dirty="0"/>
              <a:t>Bit in a numeric PV (when ”Bit” set to 0, 1, 2, …)</a:t>
            </a:r>
          </a:p>
          <a:p>
            <a:pPr marL="398463" lvl="1" indent="0">
              <a:buNone/>
            </a:pPr>
            <a:endParaRPr lang="en-US" dirty="0"/>
          </a:p>
          <a:p>
            <a:r>
              <a:rPr lang="en-US" dirty="0"/>
              <a:t>Multi-State LED</a:t>
            </a:r>
          </a:p>
          <a:p>
            <a:pPr lvl="1"/>
            <a:r>
              <a:rPr lang="en-US" dirty="0"/>
              <a:t>Enumerated or numeric PVs</a:t>
            </a:r>
          </a:p>
          <a:p>
            <a:pPr lvl="1"/>
            <a:r>
              <a:rPr lang="en-US" dirty="0"/>
              <a:t>Defaults to using state values 0, 1, 2, 3, ..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257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Widget 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11430000" cy="5400675"/>
          </a:xfrm>
        </p:spPr>
        <p:txBody>
          <a:bodyPr/>
          <a:lstStyle/>
          <a:p>
            <a:r>
              <a:rPr lang="en-US" dirty="0"/>
              <a:t>Combo Box, Radio Button:</a:t>
            </a:r>
          </a:p>
          <a:p>
            <a:pPr lvl="1"/>
            <a:r>
              <a:rPr lang="en-US" dirty="0"/>
              <a:t>Best for enumerated PV: Enter PV name, done</a:t>
            </a:r>
          </a:p>
          <a:p>
            <a:pPr lvl="1"/>
            <a:r>
              <a:rPr lang="en-US" dirty="0"/>
              <a:t>Alternatively, un-check “Items from PV” and enter items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84E2A-BE9A-114D-B8EB-BB86BED9B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2579370"/>
            <a:ext cx="3881120" cy="177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204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Button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11430000" cy="540067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Add </a:t>
            </a:r>
            <a:r>
              <a:rPr lang="en-US" dirty="0" err="1"/>
              <a:t>ActionButton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Configure “Actions” property, add “Open Display”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Run: Clicking button opens the “other” display.</a:t>
            </a:r>
          </a:p>
          <a:p>
            <a:pPr marL="0" indent="0" algn="r">
              <a:buNone/>
            </a:pPr>
            <a:r>
              <a:rPr lang="en-US" sz="1800" i="1" dirty="0"/>
              <a:t>In principle, any widget can have ‘Actions’.</a:t>
            </a:r>
            <a:br>
              <a:rPr lang="en-US" sz="1800" i="1" dirty="0"/>
            </a:br>
            <a:r>
              <a:rPr lang="en-US" sz="1800" i="1" dirty="0"/>
              <a:t>They appear in the widget’s runtime context menu.</a:t>
            </a:r>
            <a:br>
              <a:rPr lang="en-US" sz="1800" i="1" dirty="0"/>
            </a:br>
            <a:r>
              <a:rPr lang="en-US" sz="1800" i="1" dirty="0"/>
              <a:t>But it’s not obvious to end users that for example a Label will have actions.</a:t>
            </a:r>
            <a:endParaRPr lang="en-US" i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511AA-4571-C942-B4BA-06D9317F3D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565" y="2101065"/>
            <a:ext cx="5190490" cy="2198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E00888-6FA9-6D43-8D22-6CD470B1DF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310" y="2141377"/>
            <a:ext cx="5190490" cy="2158477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931ECF33-1B34-1F4A-9C5B-E1B2181A1DD2}"/>
              </a:ext>
            </a:extLst>
          </p:cNvPr>
          <p:cNvSpPr/>
          <p:nvPr/>
        </p:nvSpPr>
        <p:spPr>
          <a:xfrm>
            <a:off x="3157130" y="2876465"/>
            <a:ext cx="3268180" cy="12073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985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4E2D8-2632-004B-A00E-BDA4F096E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Navigation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A3CD-AA35-0945-A700-085FE90CE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1236518"/>
            <a:ext cx="5315436" cy="4509655"/>
          </a:xfrm>
        </p:spPr>
        <p:txBody>
          <a:bodyPr/>
          <a:lstStyle/>
          <a:p>
            <a:r>
              <a:rPr lang="en-US" sz="2400" dirty="0">
                <a:solidFill>
                  <a:srgbClr val="00B050"/>
                </a:solidFill>
              </a:rPr>
              <a:t>Replace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Suggested default.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Allows back/forward navigation as in web browser</a:t>
            </a:r>
          </a:p>
          <a:p>
            <a:pPr marL="398463" lvl="1" indent="0">
              <a:buNone/>
            </a:pPr>
            <a:br>
              <a:rPr lang="en-US" sz="2000" dirty="0">
                <a:solidFill>
                  <a:srgbClr val="00B050"/>
                </a:solidFill>
              </a:rPr>
            </a:br>
            <a:endParaRPr lang="en-US" sz="2000" dirty="0">
              <a:solidFill>
                <a:srgbClr val="00B050"/>
              </a:solidFill>
            </a:endParaRP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Minimizes number of open screens</a:t>
            </a:r>
          </a:p>
          <a:p>
            <a:r>
              <a:rPr lang="en-US" sz="2400" dirty="0"/>
              <a:t>New Tab</a:t>
            </a:r>
          </a:p>
          <a:p>
            <a:pPr lvl="1"/>
            <a:r>
              <a:rPr lang="en-US" sz="2000" dirty="0"/>
              <a:t>Opens in new tab</a:t>
            </a:r>
          </a:p>
          <a:p>
            <a:pPr lvl="1"/>
            <a:r>
              <a:rPr lang="en-US" sz="2000" dirty="0"/>
              <a:t>Allows specific Pane name</a:t>
            </a:r>
          </a:p>
          <a:p>
            <a:r>
              <a:rPr lang="en-US" sz="2400" dirty="0"/>
              <a:t>New Window</a:t>
            </a:r>
          </a:p>
          <a:p>
            <a:pPr lvl="1"/>
            <a:r>
              <a:rPr lang="en-US" sz="2000" dirty="0"/>
              <a:t>Opens in new window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EEDE62-E403-8C45-862A-A299350C76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-93"/>
          <a:stretch/>
        </p:blipFill>
        <p:spPr>
          <a:xfrm>
            <a:off x="5704608" y="0"/>
            <a:ext cx="6487391" cy="27002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5BBB108-0370-4941-BA5D-541E7F660C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29"/>
          <a:stretch/>
        </p:blipFill>
        <p:spPr>
          <a:xfrm>
            <a:off x="10024257" y="4616245"/>
            <a:ext cx="2101869" cy="1176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E45246-5981-9441-9CE5-BB8CD4FEC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298" y="2700274"/>
            <a:ext cx="3251200" cy="495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AF4278-6F86-6B4A-9547-DDBEF3CD8DCE}"/>
              </a:ext>
            </a:extLst>
          </p:cNvPr>
          <p:cNvSpPr/>
          <p:nvPr/>
        </p:nvSpPr>
        <p:spPr>
          <a:xfrm>
            <a:off x="5455227" y="-1"/>
            <a:ext cx="6736773" cy="1156487"/>
          </a:xfrm>
          <a:prstGeom prst="rect">
            <a:avLst/>
          </a:prstGeom>
          <a:solidFill>
            <a:srgbClr val="FEFDFF">
              <a:alpha val="63922"/>
            </a:srgb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202D19F-9E59-394F-9705-8BEABF6DFFDC}"/>
              </a:ext>
            </a:extLst>
          </p:cNvPr>
          <p:cNvSpPr/>
          <p:nvPr/>
        </p:nvSpPr>
        <p:spPr>
          <a:xfrm>
            <a:off x="5455227" y="1637562"/>
            <a:ext cx="6736773" cy="1062712"/>
          </a:xfrm>
          <a:prstGeom prst="rect">
            <a:avLst/>
          </a:prstGeom>
          <a:solidFill>
            <a:srgbClr val="FEFDFF">
              <a:alpha val="63922"/>
            </a:srgb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E04FEF-A746-5943-8F4E-E7459237F758}"/>
              </a:ext>
            </a:extLst>
          </p:cNvPr>
          <p:cNvSpPr/>
          <p:nvPr/>
        </p:nvSpPr>
        <p:spPr>
          <a:xfrm>
            <a:off x="5607627" y="696191"/>
            <a:ext cx="2632363" cy="2156483"/>
          </a:xfrm>
          <a:prstGeom prst="rect">
            <a:avLst/>
          </a:prstGeom>
          <a:solidFill>
            <a:srgbClr val="FEFDFF">
              <a:alpha val="63922"/>
            </a:srgb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E4CDAF-F58F-D148-BB08-DD74976715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13" t="43724" b="47803"/>
          <a:stretch/>
        </p:blipFill>
        <p:spPr>
          <a:xfrm>
            <a:off x="10272252" y="1180097"/>
            <a:ext cx="868461" cy="228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639C8F1-20D5-D142-8914-582DD8326F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613" t="43724" b="47803"/>
          <a:stretch/>
        </p:blipFill>
        <p:spPr>
          <a:xfrm>
            <a:off x="11044084" y="1190420"/>
            <a:ext cx="868461" cy="22860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691DBB9-A54A-8248-ADDA-D8798F833172}"/>
              </a:ext>
            </a:extLst>
          </p:cNvPr>
          <p:cNvSpPr txBox="1">
            <a:spLocks/>
          </p:cNvSpPr>
          <p:nvPr/>
        </p:nvSpPr>
        <p:spPr bwMode="auto">
          <a:xfrm>
            <a:off x="7781351" y="4248531"/>
            <a:ext cx="3995236" cy="2543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With “Replace”, can still use</a:t>
            </a:r>
          </a:p>
          <a:p>
            <a:pPr lvl="1"/>
            <a:r>
              <a:rPr lang="en-US" sz="1600" dirty="0"/>
              <a:t>Context menu</a:t>
            </a: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br>
              <a:rPr lang="en-US" sz="1600" dirty="0"/>
            </a:br>
            <a:endParaRPr lang="en-US" sz="1600" dirty="0"/>
          </a:p>
          <a:p>
            <a:pPr lvl="1"/>
            <a:r>
              <a:rPr lang="en-US" sz="1600" dirty="0"/>
              <a:t>Control (⌘ on Mac) for tab</a:t>
            </a:r>
          </a:p>
          <a:p>
            <a:pPr lvl="1"/>
            <a:r>
              <a:rPr lang="en-US" sz="1600" dirty="0"/>
              <a:t>Shift-Control for window</a:t>
            </a:r>
          </a:p>
        </p:txBody>
      </p:sp>
    </p:spTree>
    <p:extLst>
      <p:ext uri="{BB962C8B-B14F-4D97-AF65-F5344CB8AC3E}">
        <p14:creationId xmlns:p14="http://schemas.microsoft.com/office/powerpoint/2010/main" val="8549918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Display Builder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11430000" cy="5400675"/>
          </a:xfrm>
        </p:spPr>
        <p:txBody>
          <a:bodyPr/>
          <a:lstStyle/>
          <a:p>
            <a:r>
              <a:rPr lang="en-US" dirty="0"/>
              <a:t>Operator Interface Editor and Runtime</a:t>
            </a:r>
          </a:p>
          <a:p>
            <a:r>
              <a:rPr lang="en-US" dirty="0"/>
              <a:t>Builds on ideas from EPICS </a:t>
            </a:r>
            <a:r>
              <a:rPr lang="en-US" dirty="0" err="1"/>
              <a:t>edd</a:t>
            </a:r>
            <a:r>
              <a:rPr lang="en-US" dirty="0"/>
              <a:t>/</a:t>
            </a:r>
            <a:r>
              <a:rPr lang="en-US" dirty="0" err="1"/>
              <a:t>dm</a:t>
            </a:r>
            <a:r>
              <a:rPr lang="en-US" dirty="0"/>
              <a:t>, </a:t>
            </a:r>
            <a:r>
              <a:rPr lang="en-US" dirty="0" err="1"/>
              <a:t>medm</a:t>
            </a:r>
            <a:r>
              <a:rPr lang="en-US" dirty="0"/>
              <a:t>, </a:t>
            </a:r>
            <a:r>
              <a:rPr lang="en-US" dirty="0" err="1"/>
              <a:t>edm</a:t>
            </a:r>
            <a:r>
              <a:rPr lang="en-US" dirty="0"/>
              <a:t>, ..</a:t>
            </a:r>
          </a:p>
          <a:p>
            <a:r>
              <a:rPr lang="en-US" dirty="0"/>
              <a:t>Very compatible with CS-Studio ‘BOY’</a:t>
            </a:r>
          </a:p>
          <a:p>
            <a:r>
              <a:rPr lang="en-US" dirty="0"/>
              <a:t>Started ~2015 in CS-Studio/Eclipse, now in CS-Studio/Phoebus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5902AC-EAAE-CC4F-91CB-E52523EBF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799" y="3416545"/>
            <a:ext cx="5791201" cy="34414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402D5F-B2B0-8244-9F6B-B9383D814D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90" t="32882" b="-1"/>
          <a:stretch/>
        </p:blipFill>
        <p:spPr>
          <a:xfrm>
            <a:off x="349680" y="3361785"/>
            <a:ext cx="4824299" cy="3466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114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4E2D8-2632-004B-A00E-BDA4F096E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Navigation: Tabs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E9A3CD-AA35-0945-A700-085FE90CE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4084736"/>
            <a:ext cx="5760721" cy="255380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Tabs</a:t>
            </a:r>
          </a:p>
          <a:p>
            <a:pPr marL="0" indent="0">
              <a:buNone/>
            </a:pPr>
            <a:r>
              <a:rPr lang="en-US" sz="2000" dirty="0"/>
              <a:t>Each tab is in-memory, same *.bob</a:t>
            </a:r>
          </a:p>
          <a:p>
            <a:r>
              <a:rPr lang="en-US" sz="2000" dirty="0">
                <a:solidFill>
                  <a:srgbClr val="00B050"/>
                </a:solidFill>
              </a:rPr>
              <a:t>Appears immediately when selected</a:t>
            </a:r>
          </a:p>
          <a:p>
            <a:r>
              <a:rPr lang="en-US" sz="2000" dirty="0">
                <a:solidFill>
                  <a:srgbClr val="FF0000"/>
                </a:solidFill>
              </a:rPr>
              <a:t>Uses CPU and memory when hidden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433C17-DFD1-1F4F-8E64-999AEC0BF748}"/>
              </a:ext>
            </a:extLst>
          </p:cNvPr>
          <p:cNvSpPr/>
          <p:nvPr/>
        </p:nvSpPr>
        <p:spPr>
          <a:xfrm>
            <a:off x="5455227" y="-1"/>
            <a:ext cx="6736773" cy="1156487"/>
          </a:xfrm>
          <a:prstGeom prst="rect">
            <a:avLst/>
          </a:prstGeom>
          <a:solidFill>
            <a:srgbClr val="FEFDFF">
              <a:alpha val="63922"/>
            </a:srgbClr>
          </a:solidFill>
          <a:ln w="38100">
            <a:noFill/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DEA583-264F-4240-A426-48C8857D20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813816"/>
            <a:ext cx="5573895" cy="24571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B1E4D7A-97D6-0643-A786-8874C3D4C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954" y="813816"/>
            <a:ext cx="5745988" cy="304986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B0AFB15-F4D1-1D4B-9255-590FD233A79F}"/>
              </a:ext>
            </a:extLst>
          </p:cNvPr>
          <p:cNvSpPr txBox="1">
            <a:spLocks/>
          </p:cNvSpPr>
          <p:nvPr/>
        </p:nvSpPr>
        <p:spPr bwMode="auto">
          <a:xfrm>
            <a:off x="6320221" y="4084736"/>
            <a:ext cx="5760721" cy="255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en-US" sz="2400" dirty="0"/>
              <a:t>Navigation Tabs</a:t>
            </a:r>
          </a:p>
          <a:p>
            <a:pPr marL="0" indent="0">
              <a:buNone/>
            </a:pPr>
            <a:r>
              <a:rPr lang="en-US" sz="2000" dirty="0"/>
              <a:t>Tab is loaded from separate *.bob</a:t>
            </a:r>
            <a:br>
              <a:rPr lang="en-US" sz="2000" dirty="0"/>
            </a:br>
            <a:r>
              <a:rPr lang="en-US" sz="2000" dirty="0"/>
              <a:t>when selected</a:t>
            </a:r>
          </a:p>
          <a:p>
            <a:r>
              <a:rPr lang="en-US" sz="2000" dirty="0">
                <a:solidFill>
                  <a:srgbClr val="FF0000"/>
                </a:solidFill>
              </a:rPr>
              <a:t>May need a little time to load</a:t>
            </a:r>
          </a:p>
          <a:p>
            <a:r>
              <a:rPr lang="en-US" sz="2000" dirty="0">
                <a:solidFill>
                  <a:srgbClr val="00B050"/>
                </a:solidFill>
              </a:rPr>
              <a:t>No CPU and memory when hidden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894688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6123433" cy="539496"/>
          </a:xfrm>
        </p:spPr>
        <p:txBody>
          <a:bodyPr/>
          <a:lstStyle/>
          <a:p>
            <a:r>
              <a:rPr lang="en-US" dirty="0"/>
              <a:t>Macros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10890505" cy="5414962"/>
          </a:xfrm>
        </p:spPr>
        <p:txBody>
          <a:bodyPr/>
          <a:lstStyle/>
          <a:p>
            <a:r>
              <a:rPr lang="en-US" dirty="0"/>
              <a:t>Macros are passed into displays from</a:t>
            </a:r>
          </a:p>
          <a:p>
            <a:pPr marL="855663" lvl="1" indent="-457200">
              <a:buFont typeface="+mj-lt"/>
              <a:buAutoNum type="arabicPeriod"/>
            </a:pPr>
            <a:r>
              <a:rPr lang="en-US" dirty="0"/>
              <a:t>Enclosing Group or Tab Widget</a:t>
            </a:r>
          </a:p>
          <a:p>
            <a:pPr marL="855663" lvl="1" indent="-457200">
              <a:buFont typeface="+mj-lt"/>
              <a:buAutoNum type="arabicPeriod"/>
            </a:pPr>
            <a:r>
              <a:rPr lang="en-US" dirty="0"/>
              <a:t>Display</a:t>
            </a:r>
          </a:p>
          <a:p>
            <a:pPr marL="855663" lvl="1" indent="-457200">
              <a:buFont typeface="+mj-lt"/>
              <a:buAutoNum type="arabicPeriod"/>
            </a:pPr>
            <a:r>
              <a:rPr lang="en-US" dirty="0"/>
              <a:t>Embedded widget container or Action that loaded the display</a:t>
            </a:r>
          </a:p>
          <a:p>
            <a:pPr marL="855663" lvl="1" indent="-457200">
              <a:buFont typeface="+mj-lt"/>
              <a:buAutoNum type="arabicPeriod"/>
            </a:pPr>
            <a:r>
              <a:rPr lang="en-US" dirty="0"/>
              <a:t>Phoebus preferences</a:t>
            </a:r>
          </a:p>
          <a:p>
            <a:r>
              <a:rPr lang="en-US" dirty="0"/>
              <a:t>To use: $(</a:t>
            </a:r>
            <a:r>
              <a:rPr lang="en-US" dirty="0" err="1"/>
              <a:t>NameOfMacro</a:t>
            </a:r>
            <a:r>
              <a:rPr lang="en-US" dirty="0"/>
              <a:t>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dirty="0"/>
              <a:t>Examples:</a:t>
            </a:r>
          </a:p>
          <a:p>
            <a:pPr marL="398463" lvl="1" indent="0">
              <a:buNone/>
            </a:pPr>
            <a:r>
              <a:rPr lang="en-US" dirty="0"/>
              <a:t>PV Name:  	$(PV)  		with PV=</a:t>
            </a:r>
            <a:r>
              <a:rPr lang="en-US" dirty="0" err="1"/>
              <a:t>TheFullPVName</a:t>
            </a:r>
            <a:endParaRPr lang="en-US" dirty="0"/>
          </a:p>
          <a:p>
            <a:pPr marL="398463" lvl="1" indent="0">
              <a:buNone/>
            </a:pPr>
            <a:r>
              <a:rPr lang="en-US" dirty="0"/>
              <a:t>PV Name: 	Motor$(N) 		with N=1, 2, 3, …</a:t>
            </a:r>
          </a:p>
          <a:p>
            <a:pPr marL="398463" lvl="1" indent="0">
              <a:buNone/>
            </a:pPr>
            <a:r>
              <a:rPr lang="en-US" dirty="0"/>
              <a:t>Width: 		$(WID)		with WID=200</a:t>
            </a:r>
          </a:p>
          <a:p>
            <a:pPr marL="398463" lvl="1" indent="0">
              <a:buNone/>
            </a:pPr>
            <a:r>
              <a:rPr lang="en-US" dirty="0"/>
              <a:t>Visible:		$(SHOW)		with SHOW=true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31D161C-DEF8-1245-AAC0-0EC237275769}"/>
              </a:ext>
            </a:extLst>
          </p:cNvPr>
          <p:cNvSpPr txBox="1"/>
          <p:nvPr/>
        </p:nvSpPr>
        <p:spPr>
          <a:xfrm>
            <a:off x="9519920" y="3403464"/>
            <a:ext cx="288544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.. or ${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NameOfMacro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}.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EPICS *.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db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 files use $(xx),</a:t>
            </a:r>
            <a:b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</a:b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SNL and shell use ${xx},</a:t>
            </a:r>
          </a:p>
          <a:p>
            <a:pPr algn="l">
              <a:lnSpc>
                <a:spcPct val="90000"/>
              </a:lnSpc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rPr>
              <a:t>so we support both conventions.</a:t>
            </a:r>
          </a:p>
        </p:txBody>
      </p:sp>
    </p:spTree>
    <p:extLst>
      <p:ext uri="{BB962C8B-B14F-4D97-AF65-F5344CB8AC3E}">
        <p14:creationId xmlns:p14="http://schemas.microsoft.com/office/powerpoint/2010/main" val="11943059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76FE9-46D4-2A4D-A3C4-9EB5FF43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8D851-C7CB-C744-9687-D4C12083F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75" y="1105094"/>
            <a:ext cx="8983551" cy="509250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Create display “</a:t>
            </a:r>
            <a:r>
              <a:rPr lang="en-US" dirty="0" err="1"/>
              <a:t>sub.bob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Label with text “Motor $(N)”</a:t>
            </a:r>
          </a:p>
          <a:p>
            <a:pPr lvl="1"/>
            <a:r>
              <a:rPr lang="en-US" dirty="0" err="1"/>
              <a:t>TextUpdate</a:t>
            </a:r>
            <a:r>
              <a:rPr lang="en-US" dirty="0"/>
              <a:t> with PV “</a:t>
            </a:r>
            <a:r>
              <a:rPr lang="en-US" dirty="0" err="1"/>
              <a:t>loc</a:t>
            </a:r>
            <a:r>
              <a:rPr lang="en-US" dirty="0"/>
              <a:t>://</a:t>
            </a:r>
            <a:r>
              <a:rPr lang="en-US" dirty="0" err="1"/>
              <a:t>pos</a:t>
            </a:r>
            <a:r>
              <a:rPr lang="en-US" dirty="0"/>
              <a:t>$(N)(10)”</a:t>
            </a:r>
          </a:p>
          <a:p>
            <a:pPr lvl="1"/>
            <a:r>
              <a:rPr lang="en-US" dirty="0" err="1"/>
              <a:t>ActionButton</a:t>
            </a:r>
            <a:r>
              <a:rPr lang="en-US" dirty="0"/>
              <a:t> with PV Name “</a:t>
            </a:r>
            <a:r>
              <a:rPr lang="en-US" dirty="0" err="1"/>
              <a:t>loc</a:t>
            </a:r>
            <a:r>
              <a:rPr lang="en-US" dirty="0"/>
              <a:t>://</a:t>
            </a:r>
            <a:r>
              <a:rPr lang="en-US" dirty="0" err="1"/>
              <a:t>pos</a:t>
            </a:r>
            <a:r>
              <a:rPr lang="en-US" dirty="0"/>
              <a:t>$(N)(10)”</a:t>
            </a:r>
            <a:br>
              <a:rPr lang="en-US" dirty="0"/>
            </a:br>
            <a:r>
              <a:rPr lang="en-US" dirty="0"/>
              <a:t>and Action to “Write PV” value 20</a:t>
            </a:r>
          </a:p>
          <a:p>
            <a:pPr lvl="1"/>
            <a:r>
              <a:rPr lang="en-US" dirty="0"/>
              <a:t>Copy that button, update to set PV to 30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display “</a:t>
            </a:r>
            <a:r>
              <a:rPr lang="en-US" dirty="0" err="1"/>
              <a:t>top.bob</a:t>
            </a:r>
            <a:r>
              <a:rPr lang="en-US" dirty="0"/>
              <a:t>”</a:t>
            </a:r>
          </a:p>
          <a:p>
            <a:pPr lvl="1"/>
            <a:r>
              <a:rPr lang="en-US" dirty="0" err="1"/>
              <a:t>ActionButton</a:t>
            </a:r>
            <a:r>
              <a:rPr lang="en-US" dirty="0"/>
              <a:t> with Action to open </a:t>
            </a:r>
            <a:r>
              <a:rPr lang="en-US" dirty="0" err="1"/>
              <a:t>sub.bob</a:t>
            </a:r>
            <a:r>
              <a:rPr lang="en-US" dirty="0"/>
              <a:t> with N=1</a:t>
            </a:r>
          </a:p>
          <a:p>
            <a:pPr lvl="1"/>
            <a:r>
              <a:rPr lang="en-US" dirty="0"/>
              <a:t>Copy/paste the button, update to N=2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Execute </a:t>
            </a:r>
            <a:r>
              <a:rPr lang="en-US" dirty="0" err="1"/>
              <a:t>top.bob</a:t>
            </a:r>
            <a:r>
              <a:rPr lang="en-US" dirty="0"/>
              <a:t>, press buttons</a:t>
            </a:r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C1BADC-F7AA-DA46-A4EC-BF8E526BF16D}"/>
              </a:ext>
            </a:extLst>
          </p:cNvPr>
          <p:cNvSpPr/>
          <p:nvPr/>
        </p:nvSpPr>
        <p:spPr>
          <a:xfrm>
            <a:off x="9951562" y="197729"/>
            <a:ext cx="1794961" cy="900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sub.bob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1"/>
                </a:solidFill>
              </a:rPr>
              <a:t>“Motor $(N)”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2276D6A-918C-C04D-BDD8-1DFB8A6D3D7A}"/>
              </a:ext>
            </a:extLst>
          </p:cNvPr>
          <p:cNvSpPr/>
          <p:nvPr/>
        </p:nvSpPr>
        <p:spPr>
          <a:xfrm>
            <a:off x="9951562" y="1292664"/>
            <a:ext cx="1794961" cy="900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sub.bob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1"/>
                </a:solidFill>
              </a:rPr>
              <a:t>“Motor 1”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F643D6-E564-9A4E-A421-500169C8D1AD}"/>
              </a:ext>
            </a:extLst>
          </p:cNvPr>
          <p:cNvSpPr/>
          <p:nvPr/>
        </p:nvSpPr>
        <p:spPr>
          <a:xfrm>
            <a:off x="9951561" y="2282092"/>
            <a:ext cx="1794961" cy="900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sub.bob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1"/>
                </a:solidFill>
              </a:rPr>
              <a:t>“Motor 2”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C08569-9318-2745-9D8A-073861053E24}"/>
              </a:ext>
            </a:extLst>
          </p:cNvPr>
          <p:cNvSpPr/>
          <p:nvPr/>
        </p:nvSpPr>
        <p:spPr>
          <a:xfrm>
            <a:off x="7480590" y="774976"/>
            <a:ext cx="1339854" cy="1418019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top.bob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774D8C21-4F9F-C546-A050-C1B077A810A9}"/>
              </a:ext>
            </a:extLst>
          </p:cNvPr>
          <p:cNvSpPr/>
          <p:nvPr/>
        </p:nvSpPr>
        <p:spPr>
          <a:xfrm>
            <a:off x="7681878" y="1292664"/>
            <a:ext cx="850177" cy="3321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N=1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4055540-087D-EC49-A3ED-D578FCB6ED22}"/>
              </a:ext>
            </a:extLst>
          </p:cNvPr>
          <p:cNvSpPr/>
          <p:nvPr/>
        </p:nvSpPr>
        <p:spPr>
          <a:xfrm>
            <a:off x="7681877" y="1768073"/>
            <a:ext cx="850177" cy="3321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N=2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33C051A6-87BB-9349-85D2-743BCF43A991}"/>
              </a:ext>
            </a:extLst>
          </p:cNvPr>
          <p:cNvCxnSpPr>
            <a:stCxn id="8" idx="3"/>
            <a:endCxn id="5" idx="1"/>
          </p:cNvCxnSpPr>
          <p:nvPr/>
        </p:nvCxnSpPr>
        <p:spPr>
          <a:xfrm>
            <a:off x="8532055" y="1458742"/>
            <a:ext cx="1419507" cy="284088"/>
          </a:xfrm>
          <a:prstGeom prst="bentConnector3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2E1B8F24-ED77-4448-8A8F-26142EC42025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8532054" y="1937434"/>
            <a:ext cx="1419507" cy="794824"/>
          </a:xfrm>
          <a:prstGeom prst="bentConnector3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04789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10890505" cy="5414962"/>
          </a:xfrm>
        </p:spPr>
        <p:txBody>
          <a:bodyPr/>
          <a:lstStyle/>
          <a:p>
            <a:r>
              <a:rPr lang="en-US" dirty="0"/>
              <a:t>Default values: $(MACRO=default)</a:t>
            </a:r>
          </a:p>
          <a:p>
            <a:pPr marL="398463" lvl="1" indent="0">
              <a:buNone/>
            </a:pPr>
            <a:r>
              <a:rPr lang="en-US" dirty="0"/>
              <a:t>Allows standalone testing</a:t>
            </a:r>
            <a:br>
              <a:rPr lang="en-US" dirty="0"/>
            </a:br>
            <a:r>
              <a:rPr lang="en-US" dirty="0"/>
              <a:t>without passing values into</a:t>
            </a:r>
            <a:br>
              <a:rPr lang="en-US" dirty="0"/>
            </a:br>
            <a:r>
              <a:rPr lang="en-US" dirty="0"/>
              <a:t>display</a:t>
            </a:r>
            <a:br>
              <a:rPr lang="en-US" dirty="0"/>
            </a:br>
            <a:endParaRPr lang="en-US" dirty="0"/>
          </a:p>
          <a:p>
            <a:r>
              <a:rPr lang="en-US" dirty="0"/>
              <a:t>To enter macro for Boolean</a:t>
            </a:r>
          </a:p>
          <a:p>
            <a:pPr marL="398463" lvl="1" indent="0">
              <a:buNone/>
            </a:pPr>
            <a:r>
              <a:rPr lang="en-US" dirty="0"/>
              <a:t>Press the “$” macro button</a:t>
            </a:r>
          </a:p>
          <a:p>
            <a:pPr lvl="1"/>
            <a:endParaRPr lang="en-US" dirty="0"/>
          </a:p>
          <a:p>
            <a:pPr marL="398463" lvl="1" indent="0">
              <a:buNone/>
            </a:pPr>
            <a:r>
              <a:rPr lang="en-US" dirty="0"/>
              <a:t>Select valid option</a:t>
            </a:r>
            <a:br>
              <a:rPr lang="en-US" dirty="0"/>
            </a:br>
            <a:r>
              <a:rPr lang="en-US" dirty="0"/>
              <a:t>from drop-down …</a:t>
            </a:r>
          </a:p>
          <a:p>
            <a:pPr lvl="1"/>
            <a:endParaRPr lang="en-US" dirty="0"/>
          </a:p>
          <a:p>
            <a:pPr marL="398463" lvl="1" indent="0">
              <a:buNone/>
            </a:pPr>
            <a:r>
              <a:rPr lang="en-US" dirty="0"/>
              <a:t>.. or enter a macro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8AAA9E-4828-CF46-B778-1275D402EB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260" y="3076781"/>
            <a:ext cx="4457700" cy="6731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526BDB-6E03-7D46-B123-21C8A482C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6260" y="4031718"/>
            <a:ext cx="4445000" cy="1346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69A4C2-1CC7-DF40-91C5-E6A7F7F86D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260" y="5549940"/>
            <a:ext cx="4445000" cy="698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347C41-18C5-074B-87FC-CA695CDC30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6260" y="1526239"/>
            <a:ext cx="4495800" cy="698500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8B017BF-0E3F-A243-91D9-35FA0F3DE40E}"/>
              </a:ext>
            </a:extLst>
          </p:cNvPr>
          <p:cNvCxnSpPr>
            <a:cxnSpLocks/>
          </p:cNvCxnSpPr>
          <p:nvPr/>
        </p:nvCxnSpPr>
        <p:spPr>
          <a:xfrm flipH="1">
            <a:off x="8786192" y="3693319"/>
            <a:ext cx="993912" cy="711704"/>
          </a:xfrm>
          <a:prstGeom prst="straightConnector1">
            <a:avLst/>
          </a:prstGeom>
          <a:ln w="28575">
            <a:solidFill>
              <a:schemeClr val="bg1">
                <a:lumMod val="50000"/>
              </a:schemeClr>
            </a:solidFill>
            <a:miter lim="800000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255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Macro Fallbacks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10890505" cy="564864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When macro is not defined, falls back to</a:t>
            </a:r>
          </a:p>
          <a:p>
            <a:pPr lvl="1"/>
            <a:r>
              <a:rPr lang="en-US" dirty="0"/>
              <a:t>Widget Properties</a:t>
            </a:r>
          </a:p>
          <a:p>
            <a:pPr lvl="2"/>
            <a:r>
              <a:rPr lang="en-US" dirty="0"/>
              <a:t>Uses the internal property name shown in tool-tip of Properties view</a:t>
            </a:r>
          </a:p>
          <a:p>
            <a:pPr lvl="2"/>
            <a:r>
              <a:rPr lang="en-US" dirty="0"/>
              <a:t>Note how tooltip is usually preset to “$(</a:t>
            </a:r>
            <a:r>
              <a:rPr lang="en-US" dirty="0" err="1"/>
              <a:t>pv_name</a:t>
            </a:r>
            <a:r>
              <a:rPr lang="en-US" dirty="0"/>
              <a:t>)\n$(</a:t>
            </a:r>
            <a:r>
              <a:rPr lang="en-US" dirty="0" err="1"/>
              <a:t>pv_value</a:t>
            </a:r>
            <a:r>
              <a:rPr lang="en-US" dirty="0"/>
              <a:t>)”</a:t>
            </a:r>
          </a:p>
          <a:p>
            <a:pPr lvl="2"/>
            <a:r>
              <a:rPr lang="en-US" dirty="0"/>
              <a:t>Action Button has PV Name property.</a:t>
            </a:r>
            <a:br>
              <a:rPr lang="en-US" dirty="0"/>
            </a:br>
            <a:r>
              <a:rPr lang="en-US" dirty="0"/>
              <a:t>It’s not used directly as in other widgets with PV name,</a:t>
            </a:r>
            <a:br>
              <a:rPr lang="en-US" dirty="0"/>
            </a:br>
            <a:r>
              <a:rPr lang="en-US" dirty="0"/>
              <a:t>but in “Write PV” the PV name is preset to $(</a:t>
            </a:r>
            <a:r>
              <a:rPr lang="en-US" dirty="0" err="1"/>
              <a:t>pv_name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Action Button text is preset to “$(actions)”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Java Properties</a:t>
            </a:r>
          </a:p>
          <a:p>
            <a:pPr lvl="2"/>
            <a:r>
              <a:rPr lang="en-US" dirty="0"/>
              <a:t>$(</a:t>
            </a:r>
            <a:r>
              <a:rPr lang="en-US" dirty="0" err="1"/>
              <a:t>os.name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Environment Variables</a:t>
            </a:r>
          </a:p>
          <a:p>
            <a:pPr lvl="2"/>
            <a:r>
              <a:rPr lang="en-US" dirty="0"/>
              <a:t>$(HOME), $(USER)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3900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Predefined Macros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10890505" cy="5414962"/>
          </a:xfrm>
        </p:spPr>
        <p:txBody>
          <a:bodyPr/>
          <a:lstStyle/>
          <a:p>
            <a:pPr marL="398463" lvl="1" indent="0">
              <a:buNone/>
            </a:pPr>
            <a:endParaRPr lang="en-US" dirty="0"/>
          </a:p>
          <a:p>
            <a:pPr marL="398463" lvl="1" indent="0">
              <a:buNone/>
            </a:pPr>
            <a:r>
              <a:rPr lang="en-US" dirty="0"/>
              <a:t>$(DID):  Unique display identifier, useful for per-display PVs</a:t>
            </a:r>
          </a:p>
          <a:p>
            <a:pPr marL="398463" lvl="1" indent="0">
              <a:buNone/>
            </a:pPr>
            <a:r>
              <a:rPr lang="en-US" dirty="0"/>
              <a:t>              </a:t>
            </a:r>
            <a:r>
              <a:rPr lang="en-US" dirty="0" err="1"/>
              <a:t>loc</a:t>
            </a:r>
            <a:r>
              <a:rPr lang="en-US" dirty="0"/>
              <a:t>://x$(DID)(10)</a:t>
            </a:r>
          </a:p>
          <a:p>
            <a:pPr marL="398463" lvl="1" indent="0">
              <a:buNone/>
            </a:pPr>
            <a:endParaRPr lang="en-US" dirty="0"/>
          </a:p>
          <a:p>
            <a:pPr marL="398463" lvl="1" indent="0">
              <a:buNone/>
            </a:pPr>
            <a:endParaRPr lang="en-US" dirty="0"/>
          </a:p>
          <a:p>
            <a:pPr marL="398463" lvl="1" indent="0">
              <a:buNone/>
            </a:pPr>
            <a:r>
              <a:rPr lang="en-US" dirty="0"/>
              <a:t>$(DNAME): Display Name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0855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F6308-A0EB-BC44-B502-4ED22F6F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Widget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7C7C5-7F64-DE4B-B915-2847EE560B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168400"/>
            <a:ext cx="9945625" cy="520192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Contains other widgets</a:t>
            </a:r>
          </a:p>
          <a:p>
            <a:pPr marL="0" indent="0">
              <a:buNone/>
            </a:pPr>
            <a:r>
              <a:rPr lang="en-US" dirty="0"/>
              <a:t>Visual Effect:</a:t>
            </a:r>
          </a:p>
          <a:p>
            <a:pPr lvl="1"/>
            <a:r>
              <a:rPr lang="en-US" dirty="0"/>
              <a:t>Border, Name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Practical Effect:</a:t>
            </a:r>
          </a:p>
          <a:p>
            <a:pPr lvl="1"/>
            <a:r>
              <a:rPr lang="en-US" dirty="0"/>
              <a:t>Group can define macros for contained widgets</a:t>
            </a:r>
          </a:p>
          <a:p>
            <a:pPr lvl="1"/>
            <a:r>
              <a:rPr lang="en-US" dirty="0"/>
              <a:t>Group can be moved, copied/pasted as one unit in editor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D6C32-B65A-C24A-B351-E356FD524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700" y="274320"/>
            <a:ext cx="6580264" cy="201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407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Widget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4D81F-897B-7A41-BC71-4ABDEFECE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565" y="1749552"/>
            <a:ext cx="6291109" cy="3514344"/>
          </a:xfrm>
          <a:prstGeom prst="rect">
            <a:avLst/>
          </a:prstGeom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09D8A06-63DC-AD41-A397-95DF20797CD1}"/>
              </a:ext>
            </a:extLst>
          </p:cNvPr>
          <p:cNvSpPr/>
          <p:nvPr/>
        </p:nvSpPr>
        <p:spPr>
          <a:xfrm>
            <a:off x="8971280" y="813816"/>
            <a:ext cx="2532887" cy="1148080"/>
          </a:xfrm>
          <a:prstGeom prst="wedgeRoundRectCallout">
            <a:avLst>
              <a:gd name="adj1" fmla="val -102277"/>
              <a:gd name="adj2" fmla="val 240331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1) Add Group Widget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B2CF0FC0-046F-3946-828B-223CFE094DE2}"/>
              </a:ext>
            </a:extLst>
          </p:cNvPr>
          <p:cNvSpPr/>
          <p:nvPr/>
        </p:nvSpPr>
        <p:spPr>
          <a:xfrm>
            <a:off x="917955" y="4115816"/>
            <a:ext cx="2532887" cy="1148080"/>
          </a:xfrm>
          <a:prstGeom prst="wedgeRoundRectCallout">
            <a:avLst>
              <a:gd name="adj1" fmla="val 94273"/>
              <a:gd name="adj2" fmla="val -87987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2) Move other widgets inside the Group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317F6578-C605-F848-AA0A-2748F26BD138}"/>
              </a:ext>
            </a:extLst>
          </p:cNvPr>
          <p:cNvSpPr/>
          <p:nvPr/>
        </p:nvSpPr>
        <p:spPr>
          <a:xfrm>
            <a:off x="4521200" y="5101336"/>
            <a:ext cx="1794762" cy="1097280"/>
          </a:xfrm>
          <a:prstGeom prst="wedgeRoundRectCallout">
            <a:avLst>
              <a:gd name="adj1" fmla="val -5416"/>
              <a:gd name="adj2" fmla="val -145755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Active Group is highlighted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331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15955-AA3F-F744-9346-9647469BA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1996C-9264-F649-A080-1EC3BF30C8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653735"/>
            <a:ext cx="6308345" cy="4047778"/>
          </a:xfrm>
        </p:spPr>
        <p:txBody>
          <a:bodyPr/>
          <a:lstStyle/>
          <a:p>
            <a:r>
              <a:rPr lang="en-US" dirty="0"/>
              <a:t>Name:</a:t>
            </a:r>
            <a:br>
              <a:rPr lang="en-US" dirty="0"/>
            </a:br>
            <a:r>
              <a:rPr lang="en-US" dirty="0"/>
              <a:t>Shown in border</a:t>
            </a:r>
          </a:p>
          <a:p>
            <a:r>
              <a:rPr lang="en-US" dirty="0"/>
              <a:t>Style:</a:t>
            </a:r>
            <a:br>
              <a:rPr lang="en-US" dirty="0"/>
            </a:br>
            <a:r>
              <a:rPr lang="en-US" dirty="0"/>
              <a:t>“Group Box” for named border</a:t>
            </a:r>
          </a:p>
          <a:p>
            <a:r>
              <a:rPr lang="en-US" dirty="0"/>
              <a:t>Macros:</a:t>
            </a:r>
            <a:br>
              <a:rPr lang="en-US" dirty="0"/>
            </a:br>
            <a:r>
              <a:rPr lang="en-US" dirty="0"/>
              <a:t>Passed to contained widgets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3B3269-855E-A64F-92A4-DAEFEAA95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8356" y="406400"/>
            <a:ext cx="2885626" cy="62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263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36615-CE01-6F41-91C6-016B8379E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 Editing Shortcuts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41580-3BA0-0344-B2CD-38968E528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Select Widgets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Context menu “Create ..”</a:t>
            </a:r>
          </a:p>
          <a:p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Select Group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Context Menu “Remove..”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63D544-E8AF-AE49-ACD1-338FA9954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5360" y="1330291"/>
            <a:ext cx="3454400" cy="1701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D2E6F0-B7B5-574E-8964-3A976212FF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5360" y="3677624"/>
            <a:ext cx="4180840" cy="30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09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7B6D2-D68B-EEF8-0FF4-6E2A9CA6F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Tool, different Results</a:t>
            </a:r>
          </a:p>
        </p:txBody>
      </p:sp>
      <p:pic>
        <p:nvPicPr>
          <p:cNvPr id="15" name="Picture 14" descr="Opened cans of different color paint">
            <a:extLst>
              <a:ext uri="{FF2B5EF4-FFF2-40B4-BE49-F238E27FC236}">
                <a16:creationId xmlns:a16="http://schemas.microsoft.com/office/drawing/2014/main" id="{DC8550B5-8A72-A0D4-BD7C-DCDBF22B4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561" y="2285657"/>
            <a:ext cx="3430029" cy="22866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A21F3CB-DC9C-F2A9-F094-5D8E79F7A0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7" t="4378" r="15133" b="53368"/>
          <a:stretch/>
        </p:blipFill>
        <p:spPr>
          <a:xfrm>
            <a:off x="7653994" y="3864024"/>
            <a:ext cx="2852911" cy="267285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62CD147-7B9F-774D-0AB7-15070A5D052B}"/>
              </a:ext>
            </a:extLst>
          </p:cNvPr>
          <p:cNvGrpSpPr/>
          <p:nvPr/>
        </p:nvGrpSpPr>
        <p:grpSpPr>
          <a:xfrm>
            <a:off x="7480025" y="423360"/>
            <a:ext cx="3093120" cy="3005640"/>
            <a:chOff x="6886901" y="3908121"/>
            <a:chExt cx="3093120" cy="300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01755F3-D193-EDC4-9F37-43DCA860931A}"/>
                    </a:ext>
                  </a:extLst>
                </p14:cNvPr>
                <p14:cNvContentPartPr/>
                <p14:nvPr/>
              </p14:nvContentPartPr>
              <p14:xfrm>
                <a:off x="7273901" y="4150041"/>
                <a:ext cx="2322000" cy="22017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01755F3-D193-EDC4-9F37-43DCA860931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220261" y="4042041"/>
                  <a:ext cx="2429640" cy="2417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F8BA76C-F9A1-3BBD-266F-E71D261F5D9B}"/>
                </a:ext>
              </a:extLst>
            </p:cNvPr>
            <p:cNvGrpSpPr/>
            <p:nvPr/>
          </p:nvGrpSpPr>
          <p:grpSpPr>
            <a:xfrm>
              <a:off x="7984541" y="4888761"/>
              <a:ext cx="968040" cy="236880"/>
              <a:chOff x="7984541" y="4888761"/>
              <a:chExt cx="968040" cy="236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D902C1F4-5C04-98F2-AA10-50BB7E1606B2}"/>
                      </a:ext>
                    </a:extLst>
                  </p14:cNvPr>
                  <p14:cNvContentPartPr/>
                  <p14:nvPr/>
                </p14:nvContentPartPr>
                <p14:xfrm>
                  <a:off x="8009021" y="4888761"/>
                  <a:ext cx="257400" cy="216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D902C1F4-5C04-98F2-AA10-50BB7E1606B2}"/>
                      </a:ext>
                    </a:extLst>
                  </p:cNvPr>
                  <p:cNvPicPr/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8000021" y="4880121"/>
                    <a:ext cx="275040" cy="19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32C0F024-DFFB-191E-012C-17DE65121D53}"/>
                      </a:ext>
                    </a:extLst>
                  </p14:cNvPr>
                  <p14:cNvContentPartPr/>
                  <p14:nvPr/>
                </p14:nvContentPartPr>
                <p14:xfrm>
                  <a:off x="8626781" y="4914321"/>
                  <a:ext cx="325800" cy="856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32C0F024-DFFB-191E-012C-17DE65121D53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8617781" y="4905321"/>
                    <a:ext cx="343440" cy="103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55E30C50-AD2A-2E86-8A49-5B64EAE99A60}"/>
                      </a:ext>
                    </a:extLst>
                  </p14:cNvPr>
                  <p14:cNvContentPartPr/>
                  <p14:nvPr/>
                </p14:nvContentPartPr>
                <p14:xfrm>
                  <a:off x="8561981" y="4928361"/>
                  <a:ext cx="389520" cy="19728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55E30C50-AD2A-2E86-8A49-5B64EAE99A60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8552981" y="4919361"/>
                    <a:ext cx="407160" cy="214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2528D4B4-ACE4-4908-D1E2-64EAC13CB99E}"/>
                      </a:ext>
                    </a:extLst>
                  </p14:cNvPr>
                  <p14:cNvContentPartPr/>
                  <p14:nvPr/>
                </p14:nvContentPartPr>
                <p14:xfrm>
                  <a:off x="7984541" y="4892361"/>
                  <a:ext cx="319680" cy="20988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2528D4B4-ACE4-4908-D1E2-64EAC13CB99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975541" y="4883721"/>
                    <a:ext cx="337320" cy="2275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91A6D82-6C85-535D-4C51-F77C33FE607D}"/>
                    </a:ext>
                  </a:extLst>
                </p14:cNvPr>
                <p14:cNvContentPartPr/>
                <p14:nvPr/>
              </p14:nvContentPartPr>
              <p14:xfrm>
                <a:off x="7877261" y="5628921"/>
                <a:ext cx="974160" cy="242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91A6D82-6C85-535D-4C51-F77C33FE607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868621" y="5619921"/>
                  <a:ext cx="991800" cy="2602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719D4963-7321-EFCA-2AD3-0538EB30F5EE}"/>
                </a:ext>
              </a:extLst>
            </p:cNvPr>
            <p:cNvGrpSpPr/>
            <p:nvPr/>
          </p:nvGrpSpPr>
          <p:grpSpPr>
            <a:xfrm>
              <a:off x="6886901" y="3908121"/>
              <a:ext cx="3093120" cy="3005640"/>
              <a:chOff x="6886901" y="3908121"/>
              <a:chExt cx="3093120" cy="3005640"/>
            </a:xfrm>
          </p:grpSpPr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6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EE367CAE-C959-C39A-D31A-9A158C37B7F6}"/>
                      </a:ext>
                    </a:extLst>
                  </p14:cNvPr>
                  <p14:cNvContentPartPr/>
                  <p14:nvPr/>
                </p14:nvContentPartPr>
                <p14:xfrm>
                  <a:off x="7154741" y="4143921"/>
                  <a:ext cx="1294200" cy="207360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EE367CAE-C959-C39A-D31A-9A158C37B7F6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7137101" y="4035921"/>
                    <a:ext cx="1329840" cy="2289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18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596135C0-8D16-6BFA-3401-26C244CE063D}"/>
                      </a:ext>
                    </a:extLst>
                  </p14:cNvPr>
                  <p14:cNvContentPartPr/>
                  <p14:nvPr/>
                </p14:nvContentPartPr>
                <p14:xfrm>
                  <a:off x="7002101" y="4179561"/>
                  <a:ext cx="1293840" cy="224820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596135C0-8D16-6BFA-3401-26C244CE063D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6984461" y="4071921"/>
                    <a:ext cx="1329480" cy="2463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0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4DE2FF42-97F9-1B8E-8D89-A2AC1B8D999C}"/>
                      </a:ext>
                    </a:extLst>
                  </p14:cNvPr>
                  <p14:cNvContentPartPr/>
                  <p14:nvPr/>
                </p14:nvContentPartPr>
                <p14:xfrm>
                  <a:off x="6891581" y="4112961"/>
                  <a:ext cx="1321560" cy="218412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4DE2FF42-97F9-1B8E-8D89-A2AC1B8D999C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6873581" y="4005321"/>
                    <a:ext cx="1357200" cy="2399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45261AAF-77BA-0775-8DD5-3C066AE4850D}"/>
                      </a:ext>
                    </a:extLst>
                  </p14:cNvPr>
                  <p14:cNvContentPartPr/>
                  <p14:nvPr/>
                </p14:nvContentPartPr>
                <p14:xfrm>
                  <a:off x="8640821" y="4177401"/>
                  <a:ext cx="1294920" cy="273636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45261AAF-77BA-0775-8DD5-3C066AE4850D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8623181" y="4069761"/>
                    <a:ext cx="1330560" cy="2952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4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CE120D89-032D-0C91-CFF8-FB5DA04E9FCC}"/>
                      </a:ext>
                    </a:extLst>
                  </p14:cNvPr>
                  <p14:cNvContentPartPr/>
                  <p14:nvPr/>
                </p14:nvContentPartPr>
                <p14:xfrm>
                  <a:off x="8874101" y="4201881"/>
                  <a:ext cx="1039680" cy="23158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CE120D89-032D-0C91-CFF8-FB5DA04E9FCC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8856101" y="4093881"/>
                    <a:ext cx="1075320" cy="2531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21352CD8-3D31-D639-8497-F1817969A54A}"/>
                      </a:ext>
                    </a:extLst>
                  </p14:cNvPr>
                  <p14:cNvContentPartPr/>
                  <p14:nvPr/>
                </p14:nvContentPartPr>
                <p14:xfrm>
                  <a:off x="8876981" y="4183161"/>
                  <a:ext cx="937800" cy="222156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21352CD8-3D31-D639-8497-F1817969A54A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8859341" y="4075161"/>
                    <a:ext cx="973440" cy="24372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28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7C5C95DB-437A-264D-4CC9-3E6E13EB9F60}"/>
                      </a:ext>
                    </a:extLst>
                  </p14:cNvPr>
                  <p14:cNvContentPartPr/>
                  <p14:nvPr/>
                </p14:nvContentPartPr>
                <p14:xfrm>
                  <a:off x="8574581" y="4030161"/>
                  <a:ext cx="1405440" cy="217692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7C5C95DB-437A-264D-4CC9-3E6E13EB9F6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8556941" y="3922161"/>
                    <a:ext cx="1441080" cy="2392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0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4F5D3E9B-4C0B-FF8D-F81E-40FFFBACBFF2}"/>
                      </a:ext>
                    </a:extLst>
                  </p14:cNvPr>
                  <p14:cNvContentPartPr/>
                  <p14:nvPr/>
                </p14:nvContentPartPr>
                <p14:xfrm>
                  <a:off x="6896621" y="3908121"/>
                  <a:ext cx="1559520" cy="211032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4F5D3E9B-4C0B-FF8D-F81E-40FFFBACBFF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6878981" y="3800121"/>
                    <a:ext cx="1595160" cy="2325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2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345180EB-8EB9-29A6-700F-7F991B8C38E3}"/>
                      </a:ext>
                    </a:extLst>
                  </p14:cNvPr>
                  <p14:cNvContentPartPr/>
                  <p14:nvPr/>
                </p14:nvContentPartPr>
                <p14:xfrm>
                  <a:off x="6886901" y="4002801"/>
                  <a:ext cx="1527480" cy="207612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345180EB-8EB9-29A6-700F-7F991B8C38E3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6868901" y="3895161"/>
                    <a:ext cx="1563120" cy="2291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 xmlns:aink="http://schemas.microsoft.com/office/drawing/2016/ink">
            <mc:Choice Requires="p14 aink">
              <p:contentPart p14:bwMode="auto" r:id="rId34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C853DDAF-D675-29F2-7A95-431D01906855}"/>
                      </a:ext>
                    </a:extLst>
                  </p14:cNvPr>
                  <p14:cNvContentPartPr/>
                  <p14:nvPr/>
                </p14:nvContentPartPr>
                <p14:xfrm>
                  <a:off x="6989501" y="3968241"/>
                  <a:ext cx="1447920" cy="194796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C853DDAF-D675-29F2-7A95-431D01906855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6971861" y="3860601"/>
                    <a:ext cx="1483560" cy="21636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42" name="Right Arrow 41">
            <a:extLst>
              <a:ext uri="{FF2B5EF4-FFF2-40B4-BE49-F238E27FC236}">
                <a16:creationId xmlns:a16="http://schemas.microsoft.com/office/drawing/2014/main" id="{5D11FD92-7CDA-E342-12D1-75C7436009AA}"/>
              </a:ext>
            </a:extLst>
          </p:cNvPr>
          <p:cNvSpPr/>
          <p:nvPr/>
        </p:nvSpPr>
        <p:spPr>
          <a:xfrm rot="20051961">
            <a:off x="4581963" y="1942002"/>
            <a:ext cx="2537254" cy="796824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B4D6768-7819-19B1-B9F1-E2ABB2564783}"/>
              </a:ext>
            </a:extLst>
          </p:cNvPr>
          <p:cNvSpPr/>
          <p:nvPr/>
        </p:nvSpPr>
        <p:spPr>
          <a:xfrm rot="1846724">
            <a:off x="4505515" y="3513030"/>
            <a:ext cx="2537254" cy="796824"/>
          </a:xfrm>
          <a:prstGeom prst="rightArrow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4160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Display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117600"/>
            <a:ext cx="11430000" cy="526891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Hosts a complete *.bob file within a widget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Allows composing higher-level displays from smaller displays:</a:t>
            </a:r>
          </a:p>
          <a:p>
            <a:pPr lvl="1"/>
            <a:r>
              <a:rPr lang="en-US" dirty="0"/>
              <a:t>Per-device *.bob</a:t>
            </a:r>
          </a:p>
          <a:p>
            <a:pPr lvl="1"/>
            <a:r>
              <a:rPr lang="en-US" dirty="0"/>
              <a:t>Show multiple devices in one display</a:t>
            </a:r>
          </a:p>
        </p:txBody>
      </p:sp>
    </p:spTree>
    <p:extLst>
      <p:ext uri="{BB962C8B-B14F-4D97-AF65-F5344CB8AC3E}">
        <p14:creationId xmlns:p14="http://schemas.microsoft.com/office/powerpoint/2010/main" val="35174198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76FE9-46D4-2A4D-A3C4-9EB5FF43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Display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8D851-C7CB-C744-9687-D4C12083F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75" y="1105094"/>
            <a:ext cx="11430000" cy="509250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Create display “</a:t>
            </a:r>
            <a:r>
              <a:rPr lang="en-US" dirty="0" err="1"/>
              <a:t>sub.bob</a:t>
            </a:r>
            <a:r>
              <a:rPr lang="en-US" dirty="0"/>
              <a:t>” (or use the one created earlier)</a:t>
            </a:r>
          </a:p>
          <a:p>
            <a:pPr lvl="1"/>
            <a:r>
              <a:rPr lang="en-US" dirty="0"/>
              <a:t>Label with text “Motor $(N)”</a:t>
            </a:r>
          </a:p>
          <a:p>
            <a:pPr lvl="1"/>
            <a:r>
              <a:rPr lang="en-US" dirty="0" err="1"/>
              <a:t>TextUpdate</a:t>
            </a:r>
            <a:r>
              <a:rPr lang="en-US" dirty="0"/>
              <a:t> with PV “</a:t>
            </a:r>
            <a:r>
              <a:rPr lang="en-US" dirty="0" err="1"/>
              <a:t>loc</a:t>
            </a:r>
            <a:r>
              <a:rPr lang="en-US" dirty="0"/>
              <a:t>://</a:t>
            </a:r>
            <a:r>
              <a:rPr lang="en-US" dirty="0" err="1"/>
              <a:t>pos</a:t>
            </a:r>
            <a:r>
              <a:rPr lang="en-US" dirty="0"/>
              <a:t>$(N)(10)”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Create display “</a:t>
            </a:r>
            <a:r>
              <a:rPr lang="en-US" dirty="0" err="1"/>
              <a:t>main.bob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Embedded Display, File </a:t>
            </a:r>
            <a:r>
              <a:rPr lang="en-US" dirty="0" err="1"/>
              <a:t>sub.bob</a:t>
            </a:r>
            <a:r>
              <a:rPr lang="en-US" dirty="0"/>
              <a:t>, Macros N=1</a:t>
            </a:r>
          </a:p>
          <a:p>
            <a:pPr lvl="1"/>
            <a:r>
              <a:rPr lang="en-US" dirty="0"/>
              <a:t>Copy/paste the Embedded Display, update to N=2</a:t>
            </a:r>
          </a:p>
          <a:p>
            <a:pPr lvl="1"/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Execute </a:t>
            </a:r>
            <a:r>
              <a:rPr lang="en-US" dirty="0" err="1"/>
              <a:t>main.bob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33D5E0F-DE31-0144-9409-EE1A14AD7F3C}"/>
              </a:ext>
            </a:extLst>
          </p:cNvPr>
          <p:cNvSpPr/>
          <p:nvPr/>
        </p:nvSpPr>
        <p:spPr>
          <a:xfrm>
            <a:off x="9877553" y="1814104"/>
            <a:ext cx="1794961" cy="900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sub.bob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1"/>
                </a:solidFill>
              </a:rPr>
              <a:t>“Motor $(N)”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0E7ED72-DFF5-0C46-926A-F91CEC2F8CAE}"/>
              </a:ext>
            </a:extLst>
          </p:cNvPr>
          <p:cNvSpPr/>
          <p:nvPr/>
        </p:nvSpPr>
        <p:spPr>
          <a:xfrm>
            <a:off x="7704813" y="4412974"/>
            <a:ext cx="3967701" cy="20196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main.bob</a:t>
            </a:r>
            <a:br>
              <a:rPr lang="en-US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3C92FA2-FD54-8047-97E1-D0A3CD5188E5}"/>
              </a:ext>
            </a:extLst>
          </p:cNvPr>
          <p:cNvSpPr/>
          <p:nvPr/>
        </p:nvSpPr>
        <p:spPr>
          <a:xfrm>
            <a:off x="10223118" y="4981714"/>
            <a:ext cx="850177" cy="3321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N=2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BA8842-0DCB-FD49-974E-2ED241635496}"/>
              </a:ext>
            </a:extLst>
          </p:cNvPr>
          <p:cNvSpPr/>
          <p:nvPr/>
        </p:nvSpPr>
        <p:spPr>
          <a:xfrm>
            <a:off x="7888179" y="5413263"/>
            <a:ext cx="1794961" cy="900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sub.bob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1"/>
                </a:solidFill>
              </a:rPr>
              <a:t>“Motor 1”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B6537E64-F002-8843-9D5A-90954CA12817}"/>
              </a:ext>
            </a:extLst>
          </p:cNvPr>
          <p:cNvSpPr/>
          <p:nvPr/>
        </p:nvSpPr>
        <p:spPr>
          <a:xfrm>
            <a:off x="8360570" y="4981714"/>
            <a:ext cx="850177" cy="332156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38100">
            <a:solidFill>
              <a:schemeClr val="bg2"/>
            </a:solidFill>
            <a:miter lim="800000"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</a:rPr>
              <a:t>N=1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07CB4E-0F8E-9D41-A91A-95B71713FD5E}"/>
              </a:ext>
            </a:extLst>
          </p:cNvPr>
          <p:cNvSpPr/>
          <p:nvPr/>
        </p:nvSpPr>
        <p:spPr>
          <a:xfrm>
            <a:off x="9750727" y="5413262"/>
            <a:ext cx="1794961" cy="900331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dirty="0" err="1">
                <a:solidFill>
                  <a:schemeClr val="tx1"/>
                </a:solidFill>
              </a:rPr>
              <a:t>sub.bob</a:t>
            </a:r>
            <a:endParaRPr lang="en-US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i="1" dirty="0">
                <a:solidFill>
                  <a:schemeClr val="tx1"/>
                </a:solidFill>
              </a:rPr>
              <a:t>“Motor 1”</a:t>
            </a:r>
          </a:p>
        </p:txBody>
      </p:sp>
    </p:spTree>
    <p:extLst>
      <p:ext uri="{BB962C8B-B14F-4D97-AF65-F5344CB8AC3E}">
        <p14:creationId xmlns:p14="http://schemas.microsoft.com/office/powerpoint/2010/main" val="35272638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76FE9-46D4-2A4D-A3C4-9EB5FF43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Display Sizes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8D851-C7CB-C744-9687-D4C12083F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175" y="1105094"/>
            <a:ext cx="11430000" cy="5555013"/>
          </a:xfrm>
        </p:spPr>
        <p:txBody>
          <a:bodyPr/>
          <a:lstStyle/>
          <a:p>
            <a:pPr marL="514350" indent="-514350">
              <a:buFont typeface="+mj-lt"/>
              <a:buAutoNum type="alphaLcParenR"/>
            </a:pPr>
            <a:r>
              <a:rPr lang="en-US" dirty="0"/>
              <a:t>Embedded Display Size</a:t>
            </a:r>
          </a:p>
          <a:p>
            <a:pPr lvl="1"/>
            <a:r>
              <a:rPr lang="en-US" dirty="0"/>
              <a:t>Size of the widget that will host the *.bob</a:t>
            </a:r>
          </a:p>
          <a:p>
            <a:pPr lvl="1"/>
            <a:r>
              <a:rPr lang="en-US" dirty="0"/>
              <a:t>Defined by the widget Width and Height properties</a:t>
            </a:r>
          </a:p>
          <a:p>
            <a:pPr marL="514350" indent="-514350">
              <a:buFont typeface="+mj-lt"/>
              <a:buAutoNum type="alphaLcParenR"/>
            </a:pPr>
            <a:r>
              <a:rPr lang="en-US" dirty="0"/>
              <a:t>Content Size</a:t>
            </a:r>
          </a:p>
          <a:p>
            <a:pPr lvl="1"/>
            <a:r>
              <a:rPr lang="en-US" dirty="0"/>
              <a:t>Size of the *.bob</a:t>
            </a:r>
          </a:p>
          <a:p>
            <a:pPr lvl="1"/>
            <a:r>
              <a:rPr lang="en-US" dirty="0"/>
              <a:t>Defined by that Display Width and Height properties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4000" dirty="0"/>
              <a:t>What if those sizes differ?</a:t>
            </a:r>
          </a:p>
        </p:txBody>
      </p:sp>
    </p:spTree>
    <p:extLst>
      <p:ext uri="{BB962C8B-B14F-4D97-AF65-F5344CB8AC3E}">
        <p14:creationId xmlns:p14="http://schemas.microsoft.com/office/powerpoint/2010/main" val="38740126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B76FE9-46D4-2A4D-A3C4-9EB5FF434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Display Resize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8D851-C7CB-C744-9687-D4C12083F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96" y="907015"/>
            <a:ext cx="2469685" cy="71005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No Resize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A2BD09-4346-B944-9E5A-DC2F5D90D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1438" y="2237860"/>
            <a:ext cx="7433390" cy="254549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C2AD496-551D-204B-B3E2-9E88FF67F577}"/>
              </a:ext>
            </a:extLst>
          </p:cNvPr>
          <p:cNvSpPr txBox="1">
            <a:spLocks/>
          </p:cNvSpPr>
          <p:nvPr/>
        </p:nvSpPr>
        <p:spPr bwMode="auto">
          <a:xfrm>
            <a:off x="4083516" y="907015"/>
            <a:ext cx="2385523" cy="131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en-US" dirty="0"/>
              <a:t>Size content to fit widget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61BDD5B-184F-184F-8BC7-E3FC4F9FC779}"/>
              </a:ext>
            </a:extLst>
          </p:cNvPr>
          <p:cNvSpPr txBox="1">
            <a:spLocks/>
          </p:cNvSpPr>
          <p:nvPr/>
        </p:nvSpPr>
        <p:spPr bwMode="auto">
          <a:xfrm>
            <a:off x="8483501" y="907015"/>
            <a:ext cx="2325526" cy="131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Century Gothic" panose="020B0502020202020204" pitchFamily="34" charset="0"/>
              <a:buNone/>
            </a:pPr>
            <a:r>
              <a:rPr lang="en-US" dirty="0"/>
              <a:t>Size widget to fit content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D7D1C4D-2642-D64D-8AC3-FA31DFE4EF46}"/>
              </a:ext>
            </a:extLst>
          </p:cNvPr>
          <p:cNvSpPr txBox="1">
            <a:spLocks/>
          </p:cNvSpPr>
          <p:nvPr/>
        </p:nvSpPr>
        <p:spPr bwMode="auto">
          <a:xfrm>
            <a:off x="839063" y="5089967"/>
            <a:ext cx="10746802" cy="125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B050"/>
              </a:buClr>
              <a:buFont typeface="Wingdings" pitchFamily="2" charset="2"/>
              <a:buChar char="ü"/>
            </a:pPr>
            <a:r>
              <a:rPr lang="en-US" sz="2000" dirty="0"/>
              <a:t>No Resize usually best. Scrollbars appear as needed.</a:t>
            </a:r>
          </a:p>
          <a:p>
            <a:pPr>
              <a:buClr>
                <a:srgbClr val="FF0000"/>
              </a:buClr>
              <a:buFont typeface=".AppleSystemUIFont"/>
              <a:buChar char="-"/>
            </a:pPr>
            <a:r>
              <a:rPr lang="en-US" sz="2000" dirty="0"/>
              <a:t>Resizing results in odd font sizes or widgets that outgrow their initial space.</a:t>
            </a:r>
          </a:p>
        </p:txBody>
      </p:sp>
    </p:spTree>
    <p:extLst>
      <p:ext uri="{BB962C8B-B14F-4D97-AF65-F5344CB8AC3E}">
        <p14:creationId xmlns:p14="http://schemas.microsoft.com/office/powerpoint/2010/main" val="3376605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Embedded Display Editing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9B42DF-8DB9-7B4C-A2AC-02A151DC4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67" y="1195953"/>
            <a:ext cx="5740400" cy="4495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4F3EF8-A400-8147-BC0A-F6C932A6C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9023" y="718282"/>
            <a:ext cx="4141996" cy="30754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00D2EE-1718-9942-B4A0-11AE9C152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0203" y="4098308"/>
            <a:ext cx="2705100" cy="2705100"/>
          </a:xfrm>
          <a:prstGeom prst="rect">
            <a:avLst/>
          </a:prstGeom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B0478EB9-B0C6-9741-8DE2-BE4F357311DF}"/>
              </a:ext>
            </a:extLst>
          </p:cNvPr>
          <p:cNvSpPr/>
          <p:nvPr/>
        </p:nvSpPr>
        <p:spPr>
          <a:xfrm rot="5400000">
            <a:off x="10221473" y="3878042"/>
            <a:ext cx="762559" cy="13593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584ADEB1-48A7-8041-9F6F-FD7FB7F24D07}"/>
              </a:ext>
            </a:extLst>
          </p:cNvPr>
          <p:cNvSpPr/>
          <p:nvPr/>
        </p:nvSpPr>
        <p:spPr>
          <a:xfrm rot="20344317">
            <a:off x="5635941" y="3176534"/>
            <a:ext cx="2045149" cy="14299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295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BCC7329-78BE-E84E-A402-48962C545187}"/>
              </a:ext>
            </a:extLst>
          </p:cNvPr>
          <p:cNvSpPr/>
          <p:nvPr/>
        </p:nvSpPr>
        <p:spPr>
          <a:xfrm>
            <a:off x="827700" y="3928534"/>
            <a:ext cx="10204368" cy="584199"/>
          </a:xfrm>
          <a:prstGeom prst="rect">
            <a:avLst/>
          </a:prstGeom>
          <a:solidFill>
            <a:srgbClr val="EEFECA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10829545" cy="54006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See Help, Preference Settings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Start </a:t>
            </a:r>
            <a:r>
              <a:rPr lang="en-US" dirty="0" err="1"/>
              <a:t>phoebus</a:t>
            </a:r>
            <a:r>
              <a:rPr lang="en-US" dirty="0"/>
              <a:t> with “-settings /path/to/</a:t>
            </a:r>
            <a:r>
              <a:rPr lang="en-US" dirty="0" err="1"/>
              <a:t>my_settings.ini</a:t>
            </a:r>
            <a:r>
              <a:rPr lang="en-US" dirty="0"/>
              <a:t>”:</a:t>
            </a:r>
          </a:p>
          <a:p>
            <a:pPr marL="398463" lvl="1" indent="0">
              <a:buNone/>
            </a:pPr>
            <a:r>
              <a:rPr lang="en-US" sz="1800" dirty="0" err="1">
                <a:latin typeface="Courier" pitchFamily="2" charset="0"/>
              </a:rPr>
              <a:t>org.phoebus.ui</a:t>
            </a:r>
            <a:r>
              <a:rPr lang="en-US" sz="1800" dirty="0">
                <a:latin typeface="Courier" pitchFamily="2" charset="0"/>
              </a:rPr>
              <a:t>/</a:t>
            </a:r>
            <a:r>
              <a:rPr lang="en-US" sz="1800" dirty="0" err="1">
                <a:latin typeface="Courier" pitchFamily="2" charset="0"/>
              </a:rPr>
              <a:t>top_resources</a:t>
            </a:r>
            <a:r>
              <a:rPr lang="en-US" sz="1800" dirty="0">
                <a:latin typeface="Courier" pitchFamily="2" charset="0"/>
              </a:rPr>
              <a:t>=/home/controls/displays/</a:t>
            </a:r>
            <a:r>
              <a:rPr lang="en-US" sz="1800" dirty="0" err="1">
                <a:latin typeface="Courier" pitchFamily="2" charset="0"/>
              </a:rPr>
              <a:t>main.bob</a:t>
            </a:r>
            <a:r>
              <a:rPr lang="en-US" sz="1800" dirty="0">
                <a:latin typeface="Courier" pitchFamily="2" charset="0"/>
              </a:rPr>
              <a:t>, Start Page |</a:t>
            </a:r>
            <a:br>
              <a:rPr lang="en-US" sz="1800" dirty="0">
                <a:latin typeface="Courier" pitchFamily="2" charset="0"/>
              </a:rPr>
            </a:br>
            <a:r>
              <a:rPr lang="en-US" sz="1800" dirty="0">
                <a:latin typeface="Courier" pitchFamily="2" charset="0"/>
              </a:rPr>
              <a:t>                    http://controls.my.site/displays/</a:t>
            </a:r>
            <a:r>
              <a:rPr lang="en-US" sz="1800" dirty="0" err="1">
                <a:latin typeface="Courier" pitchFamily="2" charset="0"/>
              </a:rPr>
              <a:t>main.bob</a:t>
            </a:r>
            <a:r>
              <a:rPr lang="en-US" sz="1800" dirty="0">
                <a:latin typeface="Courier" pitchFamily="2" charset="0"/>
              </a:rPr>
              <a:t>, Start Page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File system: Use NFS or ‘git pull’ to distribute files</a:t>
            </a:r>
          </a:p>
          <a:p>
            <a:pPr lvl="1"/>
            <a:r>
              <a:rPr lang="en-US" dirty="0"/>
              <a:t>http: All users always see the same set of files</a:t>
            </a:r>
          </a:p>
          <a:p>
            <a:pPr marL="398463" lvl="1" indent="0">
              <a:buNone/>
            </a:pPr>
            <a:endParaRPr lang="en-US" sz="1800" dirty="0">
              <a:latin typeface="Courier" pitchFamily="2" charset="0"/>
            </a:endParaRPr>
          </a:p>
          <a:p>
            <a:pPr marL="398463" lvl="1" indent="0">
              <a:buNone/>
            </a:pPr>
            <a:endParaRPr lang="en-US" sz="1800" dirty="0">
              <a:latin typeface="Courier" pitchFamily="2" charset="0"/>
            </a:endParaRPr>
          </a:p>
          <a:p>
            <a:pPr marL="398463" lvl="1" indent="0">
              <a:buNone/>
            </a:pPr>
            <a:endParaRPr lang="en-US" sz="1800" dirty="0">
              <a:latin typeface="Courier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B9A3DB-EB6A-4747-9658-2EBD05405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6433"/>
          <a:stretch/>
        </p:blipFill>
        <p:spPr>
          <a:xfrm>
            <a:off x="701040" y="1423265"/>
            <a:ext cx="11421888" cy="429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21044E-2803-BC40-AD69-4BF8D5A00A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546" b="19128"/>
          <a:stretch/>
        </p:blipFill>
        <p:spPr>
          <a:xfrm>
            <a:off x="701040" y="1968451"/>
            <a:ext cx="11421888" cy="64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94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>
            <a:extLst>
              <a:ext uri="{FF2B5EF4-FFF2-40B4-BE49-F238E27FC236}">
                <a16:creationId xmlns:a16="http://schemas.microsoft.com/office/drawing/2014/main" id="{0A8E28E5-937F-C44E-9409-2A72B34179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6806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969FF-D007-D44B-B8B3-32EA05DDF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Widgets and Properties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11924-554B-7B4D-9B37-6D8854FAE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32" y="867314"/>
            <a:ext cx="11523520" cy="419541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Compared to earlier EPICS display tools,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Group Widget </a:t>
            </a:r>
            <a:r>
              <a:rPr lang="en-US" dirty="0"/>
              <a:t>instead of Lines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LED</a:t>
            </a:r>
            <a:r>
              <a:rPr lang="en-US" dirty="0"/>
              <a:t> instead of Circle-with-changing-color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Tab/Navigation Tabs </a:t>
            </a:r>
            <a:r>
              <a:rPr lang="en-US" dirty="0"/>
              <a:t>instead of buttons, local PVs, conditional visibility,..</a:t>
            </a:r>
          </a:p>
          <a:p>
            <a:pPr marL="0" indent="0">
              <a:buNone/>
            </a:pPr>
            <a:r>
              <a:rPr lang="en-US" dirty="0"/>
              <a:t>Display describes </a:t>
            </a:r>
            <a:r>
              <a:rPr lang="en-US" dirty="0">
                <a:solidFill>
                  <a:srgbClr val="00B050"/>
                </a:solidFill>
              </a:rPr>
              <a:t>Meaning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Group of related widgets</a:t>
            </a:r>
          </a:p>
          <a:p>
            <a:pPr lvl="1"/>
            <a:r>
              <a:rPr lang="en-US" dirty="0"/>
              <a:t>LED for binary PV, not circle that happens to change color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i="1" dirty="0"/>
              <a:t>       Files with meaning are easier to translate into the next tool</a:t>
            </a:r>
          </a:p>
        </p:txBody>
      </p:sp>
    </p:spTree>
    <p:extLst>
      <p:ext uri="{BB962C8B-B14F-4D97-AF65-F5344CB8AC3E}">
        <p14:creationId xmlns:p14="http://schemas.microsoft.com/office/powerpoint/2010/main" val="40138679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314F8-04FB-164D-8A48-3B495DAC3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Widget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F1295-E8FA-F142-AEA9-68F2F770F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475509"/>
            <a:ext cx="11430000" cy="2358736"/>
          </a:xfrm>
        </p:spPr>
        <p:txBody>
          <a:bodyPr/>
          <a:lstStyle/>
          <a:p>
            <a:r>
              <a:rPr lang="en-US" dirty="0"/>
              <a:t>Instead of creating a Label with large font, define a “TITLE” class for the Label</a:t>
            </a:r>
          </a:p>
          <a:p>
            <a:r>
              <a:rPr lang="en-US" dirty="0"/>
              <a:t>Instead of creating an LED with Orange color, define a “WARNING” LED class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DE7484-8B03-F047-AE96-0A1CB9FE47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928" y="4010891"/>
            <a:ext cx="53340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875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Editing *.</a:t>
            </a:r>
            <a:r>
              <a:rPr lang="en-US" dirty="0" err="1"/>
              <a:t>bcf</a:t>
            </a:r>
            <a:r>
              <a:rPr lang="en-US" dirty="0"/>
              <a:t> Widget Class Files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1F4C55-361A-3A49-B541-EDA18EC3B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171" y="1851684"/>
            <a:ext cx="11859767" cy="4534829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4E83AB6F-BE5F-3B47-99A9-B631BBF59FED}"/>
              </a:ext>
            </a:extLst>
          </p:cNvPr>
          <p:cNvSpPr/>
          <p:nvPr/>
        </p:nvSpPr>
        <p:spPr>
          <a:xfrm>
            <a:off x="8732518" y="351993"/>
            <a:ext cx="3127249" cy="1267689"/>
          </a:xfrm>
          <a:prstGeom prst="wedgeRoundRectCallout">
            <a:avLst>
              <a:gd name="adj1" fmla="val 1586"/>
              <a:gd name="adj2" fmla="val 146101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Name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u="sng" dirty="0">
                <a:solidFill>
                  <a:schemeClr val="tx1"/>
                </a:solidFill>
              </a:rPr>
              <a:t>Defines</a:t>
            </a:r>
            <a:r>
              <a:rPr lang="en-US" sz="1400" dirty="0">
                <a:solidFill>
                  <a:schemeClr val="tx1"/>
                </a:solidFill>
              </a:rPr>
              <a:t> a widget Class:</a:t>
            </a:r>
          </a:p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1"/>
                </a:solidFill>
              </a:rPr>
              <a:t>‘WARNING’ LED,</a:t>
            </a:r>
            <a:br>
              <a:rPr lang="en-US" sz="1400" i="1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tx1"/>
                </a:solidFill>
              </a:rPr>
              <a:t>‘TITLE’ Label,</a:t>
            </a:r>
            <a:br>
              <a:rPr lang="en-US" sz="1400" i="1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tx1"/>
                </a:solidFill>
              </a:rPr>
              <a:t>…</a:t>
            </a:r>
            <a:endParaRPr lang="en-US" sz="1050" i="1" dirty="0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BFB5EAE-5BEE-954C-AD7C-16E489D0F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45818"/>
            <a:ext cx="7833500" cy="616727"/>
          </a:xfrm>
        </p:spPr>
        <p:txBody>
          <a:bodyPr/>
          <a:lstStyle/>
          <a:p>
            <a:pPr marL="0" indent="0">
              <a:buNone/>
            </a:pPr>
            <a:r>
              <a:rPr lang="en-US" i="1" dirty="0"/>
              <a:t>Slightly different editor behavior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F54FE4DE-256D-3C42-9B7E-060C125CD9A5}"/>
              </a:ext>
            </a:extLst>
          </p:cNvPr>
          <p:cNvSpPr/>
          <p:nvPr/>
        </p:nvSpPr>
        <p:spPr>
          <a:xfrm>
            <a:off x="6022983" y="5755577"/>
            <a:ext cx="2372871" cy="862938"/>
          </a:xfrm>
          <a:prstGeom prst="wedgeRoundRectCallout">
            <a:avLst>
              <a:gd name="adj1" fmla="val 101710"/>
              <a:gd name="adj2" fmla="val -80493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b="1" dirty="0">
                <a:solidFill>
                  <a:schemeClr val="tx1"/>
                </a:solidFill>
              </a:rPr>
              <a:t>Checked</a:t>
            </a:r>
            <a:r>
              <a:rPr lang="en-US" sz="1400" dirty="0">
                <a:solidFill>
                  <a:schemeClr val="tx1"/>
                </a:solidFill>
              </a:rPr>
              <a:t> Property:</a:t>
            </a:r>
          </a:p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1"/>
                </a:solidFill>
              </a:rPr>
              <a:t>Value becomes part of class definition</a:t>
            </a:r>
            <a:endParaRPr lang="en-US" sz="105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130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SNS Accelerator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360C93-A2F8-2341-9291-C70F535DBA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23" y="813816"/>
            <a:ext cx="6240275" cy="3954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04D181-DDD5-D549-B0A7-27D11C5AE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352" y="1575391"/>
            <a:ext cx="5891785" cy="3628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82E1EA-A95D-A142-AB14-0A1E893F0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880" y="3389668"/>
            <a:ext cx="4685220" cy="2995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899760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Widget Classes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12BE9A2-7461-714F-8712-425650331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734" y="1074905"/>
            <a:ext cx="7428784" cy="5315503"/>
          </a:xfrm>
          <a:prstGeom prst="rect">
            <a:avLst/>
          </a:prstGeom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4E83AB6F-BE5F-3B47-99A9-B631BBF59FED}"/>
              </a:ext>
            </a:extLst>
          </p:cNvPr>
          <p:cNvSpPr/>
          <p:nvPr/>
        </p:nvSpPr>
        <p:spPr>
          <a:xfrm>
            <a:off x="8732518" y="351994"/>
            <a:ext cx="2323409" cy="722912"/>
          </a:xfrm>
          <a:prstGeom prst="wedgeRoundRectCallout">
            <a:avLst>
              <a:gd name="adj1" fmla="val -73548"/>
              <a:gd name="adj2" fmla="val 242405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Select Widget Class</a:t>
            </a:r>
          </a:p>
        </p:txBody>
      </p:sp>
      <p:sp>
        <p:nvSpPr>
          <p:cNvPr id="11" name="Rounded Rectangular Callout 10">
            <a:extLst>
              <a:ext uri="{FF2B5EF4-FFF2-40B4-BE49-F238E27FC236}">
                <a16:creationId xmlns:a16="http://schemas.microsoft.com/office/drawing/2014/main" id="{F54FE4DE-256D-3C42-9B7E-060C125CD9A5}"/>
              </a:ext>
            </a:extLst>
          </p:cNvPr>
          <p:cNvSpPr/>
          <p:nvPr/>
        </p:nvSpPr>
        <p:spPr>
          <a:xfrm>
            <a:off x="9223384" y="4664532"/>
            <a:ext cx="2372871" cy="862938"/>
          </a:xfrm>
          <a:prstGeom prst="wedgeRoundRectCallout">
            <a:avLst>
              <a:gd name="adj1" fmla="val -81772"/>
              <a:gd name="adj2" fmla="val 76044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Disabled:</a:t>
            </a:r>
          </a:p>
          <a:p>
            <a:pPr>
              <a:lnSpc>
                <a:spcPct val="90000"/>
              </a:lnSpc>
            </a:pPr>
            <a:r>
              <a:rPr lang="en-US" sz="1400" i="1" dirty="0">
                <a:solidFill>
                  <a:schemeClr val="tx1"/>
                </a:solidFill>
              </a:rPr>
              <a:t>Cannot change the class-based property</a:t>
            </a:r>
            <a:endParaRPr lang="en-US" sz="1050" i="1" dirty="0">
              <a:solidFill>
                <a:schemeClr val="tx1"/>
              </a:solidFill>
            </a:endParaRP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68B910AF-90DC-BF49-A50F-AF46FA6C397C}"/>
              </a:ext>
            </a:extLst>
          </p:cNvPr>
          <p:cNvSpPr/>
          <p:nvPr/>
        </p:nvSpPr>
        <p:spPr>
          <a:xfrm>
            <a:off x="3515312" y="4664532"/>
            <a:ext cx="2372871" cy="862938"/>
          </a:xfrm>
          <a:prstGeom prst="wedgeRoundRectCallout">
            <a:avLst>
              <a:gd name="adj1" fmla="val 107403"/>
              <a:gd name="adj2" fmla="val 72432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Class Indicator: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tx1"/>
                </a:solidFill>
              </a:rPr>
              <a:t>Property is handled by class</a:t>
            </a:r>
            <a:endParaRPr lang="en-US" sz="1050" i="1" dirty="0">
              <a:solidFill>
                <a:schemeClr val="tx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DF33D72-16BC-7340-8585-BA466DFA0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5814" y="4540826"/>
            <a:ext cx="1882985" cy="1599623"/>
          </a:xfrm>
          <a:prstGeom prst="rect">
            <a:avLst/>
          </a:prstGeom>
        </p:spPr>
      </p:pic>
      <p:sp>
        <p:nvSpPr>
          <p:cNvPr id="19" name="Rounded Rectangular Callout 18">
            <a:extLst>
              <a:ext uri="{FF2B5EF4-FFF2-40B4-BE49-F238E27FC236}">
                <a16:creationId xmlns:a16="http://schemas.microsoft.com/office/drawing/2014/main" id="{551FE9B2-8AC4-7E4C-B65B-F3C88DDE21F6}"/>
              </a:ext>
            </a:extLst>
          </p:cNvPr>
          <p:cNvSpPr/>
          <p:nvPr/>
        </p:nvSpPr>
        <p:spPr>
          <a:xfrm>
            <a:off x="117298" y="5958939"/>
            <a:ext cx="2372871" cy="862938"/>
          </a:xfrm>
          <a:prstGeom prst="wedgeRoundRectCallout">
            <a:avLst>
              <a:gd name="adj1" fmla="val 26829"/>
              <a:gd name="adj2" fmla="val -126250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Context Menu: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i="1" dirty="0">
                <a:solidFill>
                  <a:schemeClr val="tx1"/>
                </a:solidFill>
              </a:rPr>
              <a:t>Re-load classes in case *.</a:t>
            </a:r>
            <a:r>
              <a:rPr lang="en-US" sz="1400" i="1" dirty="0" err="1">
                <a:solidFill>
                  <a:schemeClr val="tx1"/>
                </a:solidFill>
              </a:rPr>
              <a:t>bcf</a:t>
            </a:r>
            <a:r>
              <a:rPr lang="en-US" sz="1400" i="1" dirty="0">
                <a:solidFill>
                  <a:schemeClr val="tx1"/>
                </a:solidFill>
              </a:rPr>
              <a:t> is changed while editing display</a:t>
            </a:r>
            <a:endParaRPr lang="en-US" sz="105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3782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3EC2D-5626-054F-9673-84B18D203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2F5D1-3E4F-F841-A4AC-D8EA0ABC8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24128"/>
            <a:ext cx="11430000" cy="5661965"/>
          </a:xfrm>
        </p:spPr>
        <p:txBody>
          <a:bodyPr/>
          <a:lstStyle/>
          <a:p>
            <a:r>
              <a:rPr lang="en-US" sz="2400" dirty="0"/>
              <a:t>*.</a:t>
            </a:r>
            <a:r>
              <a:rPr lang="en-US" sz="2400" dirty="0" err="1"/>
              <a:t>bcf</a:t>
            </a:r>
            <a:r>
              <a:rPr lang="en-US" sz="2400" dirty="0"/>
              <a:t> files </a:t>
            </a:r>
            <a:r>
              <a:rPr lang="en-US" sz="2400" u="sng" dirty="0"/>
              <a:t>define</a:t>
            </a:r>
            <a:r>
              <a:rPr lang="en-US" sz="2400" dirty="0"/>
              <a:t> widget classes</a:t>
            </a:r>
          </a:p>
          <a:p>
            <a:pPr lvl="1"/>
            <a:r>
              <a:rPr lang="en-US" sz="2000" i="1" dirty="0"/>
              <a:t>Label</a:t>
            </a:r>
            <a:r>
              <a:rPr lang="en-US" sz="2000" dirty="0"/>
              <a:t> of class </a:t>
            </a:r>
            <a:r>
              <a:rPr lang="en-US" sz="2000" i="1" dirty="0"/>
              <a:t>TITLE</a:t>
            </a:r>
            <a:r>
              <a:rPr lang="en-US" sz="2000" dirty="0"/>
              <a:t> uses font XYZ</a:t>
            </a:r>
          </a:p>
          <a:p>
            <a:r>
              <a:rPr lang="en-US" sz="2400" dirty="0"/>
              <a:t>When editing a *.bob file, classes are </a:t>
            </a:r>
            <a:r>
              <a:rPr lang="en-US" sz="2400" u="sng" dirty="0"/>
              <a:t>applied.</a:t>
            </a:r>
            <a:br>
              <a:rPr lang="en-US" sz="2400" u="sng" dirty="0"/>
            </a:br>
            <a:r>
              <a:rPr lang="en-US" sz="2000" dirty="0"/>
              <a:t>Add Label, select Class TITLE:</a:t>
            </a:r>
          </a:p>
          <a:p>
            <a:pPr lvl="1"/>
            <a:r>
              <a:rPr lang="en-US" sz="2200" dirty="0"/>
              <a:t>Font is set to XYZ</a:t>
            </a:r>
          </a:p>
          <a:p>
            <a:pPr lvl="1"/>
            <a:r>
              <a:rPr lang="en-US" sz="2200" dirty="0"/>
              <a:t>Can no longer change the font</a:t>
            </a:r>
          </a:p>
          <a:p>
            <a:pPr lvl="1"/>
            <a:r>
              <a:rPr lang="en-US" sz="2200" dirty="0"/>
              <a:t>File is saved with font=XYZ, marked as “</a:t>
            </a:r>
            <a:r>
              <a:rPr lang="en-US" sz="2200" dirty="0" err="1"/>
              <a:t>use_class</a:t>
            </a:r>
            <a:r>
              <a:rPr lang="en-US" sz="2200" dirty="0"/>
              <a:t>”</a:t>
            </a:r>
          </a:p>
          <a:p>
            <a:r>
              <a:rPr lang="en-US" sz="2400" dirty="0"/>
              <a:t>*.bob files </a:t>
            </a:r>
            <a:r>
              <a:rPr lang="en-US" sz="2400" u="sng" dirty="0"/>
              <a:t>use</a:t>
            </a:r>
            <a:r>
              <a:rPr lang="en-US" sz="2400" dirty="0"/>
              <a:t> widget classes, if they are defined.</a:t>
            </a:r>
            <a:br>
              <a:rPr lang="en-US" sz="2400" dirty="0"/>
            </a:br>
            <a:r>
              <a:rPr lang="en-US" sz="2400" dirty="0"/>
              <a:t> Open a file with Label of class TITLE, and</a:t>
            </a:r>
          </a:p>
          <a:p>
            <a:pPr marL="855663" lvl="1" indent="-457200">
              <a:buFont typeface="+mj-lt"/>
              <a:buAutoNum type="alphaLcParenR"/>
            </a:pPr>
            <a:r>
              <a:rPr lang="en-US" sz="2000" dirty="0"/>
              <a:t>TITLE is a known class:</a:t>
            </a:r>
            <a:br>
              <a:rPr lang="en-US" sz="2000" dirty="0"/>
            </a:br>
            <a:r>
              <a:rPr lang="en-US" sz="2000" dirty="0"/>
              <a:t>Whatever that class defines is used. If it sets font=EFG, that’ll be used.</a:t>
            </a:r>
          </a:p>
          <a:p>
            <a:pPr marL="855663" lvl="1" indent="-457200">
              <a:buFont typeface="+mj-lt"/>
              <a:buAutoNum type="alphaLcParenR"/>
            </a:pPr>
            <a:r>
              <a:rPr lang="en-US" sz="2000" dirty="0"/>
              <a:t>TITLE is not a known class:</a:t>
            </a:r>
            <a:br>
              <a:rPr lang="en-US" sz="2000" dirty="0"/>
            </a:br>
            <a:r>
              <a:rPr lang="en-US" sz="2000" dirty="0"/>
              <a:t>Using font=XYZ as saved in file.</a:t>
            </a:r>
          </a:p>
        </p:txBody>
      </p:sp>
    </p:spTree>
    <p:extLst>
      <p:ext uri="{BB962C8B-B14F-4D97-AF65-F5344CB8AC3E}">
        <p14:creationId xmlns:p14="http://schemas.microsoft.com/office/powerpoint/2010/main" val="4149458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3EC2D-5626-054F-9673-84B18D203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*.</a:t>
            </a:r>
            <a:r>
              <a:rPr lang="en-US" dirty="0" err="1"/>
              <a:t>bcf</a:t>
            </a:r>
            <a:r>
              <a:rPr lang="en-US" dirty="0"/>
              <a:t> and *.bob to *.</a:t>
            </a:r>
            <a:r>
              <a:rPr lang="en-US" dirty="0" err="1"/>
              <a:t>css</a:t>
            </a:r>
            <a:r>
              <a:rPr lang="en-US" dirty="0"/>
              <a:t> and *.html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2F5D1-3E4F-F841-A4AC-D8EA0ABC8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024128"/>
            <a:ext cx="11430000" cy="5661965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/>
              <a:t>*.</a:t>
            </a:r>
            <a:r>
              <a:rPr lang="en-US" sz="2400" dirty="0" err="1"/>
              <a:t>bcf</a:t>
            </a:r>
            <a:r>
              <a:rPr lang="en-US" sz="2400" dirty="0"/>
              <a:t> classes are similar to *.</a:t>
            </a:r>
            <a:r>
              <a:rPr lang="en-US" sz="2400" dirty="0" err="1"/>
              <a:t>css</a:t>
            </a:r>
            <a:r>
              <a:rPr lang="en-US" sz="2400" dirty="0"/>
              <a:t> style settings,</a:t>
            </a:r>
            <a:br>
              <a:rPr lang="en-US" sz="2400" dirty="0"/>
            </a:br>
            <a:r>
              <a:rPr lang="en-US" sz="2400" dirty="0"/>
              <a:t>*.bob files are similar to *.html content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/>
              <a:t>Have same *.</a:t>
            </a:r>
            <a:r>
              <a:rPr lang="en-US" sz="2400" dirty="0" err="1"/>
              <a:t>bcf</a:t>
            </a:r>
            <a:r>
              <a:rPr lang="en-US" sz="2400" dirty="0"/>
              <a:t>/*.</a:t>
            </a:r>
            <a:r>
              <a:rPr lang="en-US" sz="2400" dirty="0" err="1"/>
              <a:t>css</a:t>
            </a:r>
            <a:endParaRPr lang="en-US" sz="2400" dirty="0"/>
          </a:p>
          <a:p>
            <a:pPr marL="398463" lvl="1" indent="0">
              <a:buNone/>
            </a:pP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Display looks the same</a:t>
            </a:r>
          </a:p>
          <a:p>
            <a:pPr marL="457200" indent="-457200">
              <a:buFont typeface="+mj-lt"/>
              <a:buAutoNum type="alphaLcParenR"/>
            </a:pPr>
            <a:r>
              <a:rPr lang="en-US" sz="2400" dirty="0"/>
              <a:t>Use different *.</a:t>
            </a:r>
            <a:r>
              <a:rPr lang="en-US" sz="2400" dirty="0" err="1"/>
              <a:t>bcf</a:t>
            </a:r>
            <a:r>
              <a:rPr lang="en-US" sz="2400" dirty="0"/>
              <a:t>/*.</a:t>
            </a:r>
            <a:r>
              <a:rPr lang="en-US" sz="2400" dirty="0" err="1"/>
              <a:t>css</a:t>
            </a:r>
            <a:endParaRPr lang="en-US" sz="2400" dirty="0"/>
          </a:p>
          <a:p>
            <a:pPr marL="398463" lvl="1" indent="0">
              <a:buNone/>
            </a:pPr>
            <a:r>
              <a:rPr lang="en-US" sz="2000" dirty="0">
                <a:sym typeface="Wingdings" pitchFamily="2" charset="2"/>
              </a:rPr>
              <a:t> </a:t>
            </a:r>
            <a:r>
              <a:rPr lang="en-US" sz="2000" dirty="0"/>
              <a:t>Display looks as requested in my *.</a:t>
            </a:r>
            <a:r>
              <a:rPr lang="en-US" sz="2000" dirty="0" err="1"/>
              <a:t>bcf</a:t>
            </a:r>
            <a:r>
              <a:rPr lang="en-US" sz="2000" dirty="0"/>
              <a:t>/*.</a:t>
            </a:r>
            <a:r>
              <a:rPr lang="en-US" sz="2000" dirty="0" err="1"/>
              <a:t>css</a:t>
            </a:r>
            <a:endParaRPr lang="en-US" sz="2000" dirty="0"/>
          </a:p>
          <a:p>
            <a:pPr marL="457200" indent="-457200">
              <a:buFont typeface="+mj-lt"/>
              <a:buAutoNum type="alphaLcParenR"/>
            </a:pPr>
            <a:r>
              <a:rPr lang="en-US" sz="2400" dirty="0"/>
              <a:t>Have no *.</a:t>
            </a:r>
            <a:r>
              <a:rPr lang="en-US" sz="2400" dirty="0" err="1"/>
              <a:t>bcf</a:t>
            </a:r>
            <a:r>
              <a:rPr lang="en-US" sz="2400" dirty="0"/>
              <a:t>/*.</a:t>
            </a:r>
            <a:r>
              <a:rPr lang="en-US" sz="2400" dirty="0" err="1"/>
              <a:t>css</a:t>
            </a:r>
            <a:endParaRPr lang="en-US" sz="2400" dirty="0"/>
          </a:p>
          <a:p>
            <a:pPr marL="398463" lvl="1" indent="0">
              <a:buNone/>
            </a:pPr>
            <a:r>
              <a:rPr lang="en-US" sz="2000" dirty="0">
                <a:sym typeface="Wingdings" pitchFamily="2" charset="2"/>
              </a:rPr>
              <a:t>*.html turns into rubbish, lacking any description of what to look like.</a:t>
            </a:r>
            <a:br>
              <a:rPr lang="en-US" sz="2000" dirty="0">
                <a:sym typeface="Wingdings" pitchFamily="2" charset="2"/>
              </a:rPr>
            </a:br>
            <a:br>
              <a:rPr lang="en-US" sz="2000" dirty="0">
                <a:sym typeface="Wingdings" pitchFamily="2" charset="2"/>
              </a:rPr>
            </a:br>
            <a:r>
              <a:rPr lang="en-US" sz="2000" dirty="0">
                <a:sym typeface="Wingdings" pitchFamily="2" charset="2"/>
              </a:rPr>
              <a:t>    *.bob d</a:t>
            </a:r>
            <a:r>
              <a:rPr lang="en-US" sz="2000" dirty="0"/>
              <a:t>isplay looks as seen by last person who edited it,</a:t>
            </a:r>
            <a:br>
              <a:rPr lang="en-US" sz="2000" dirty="0"/>
            </a:br>
            <a:r>
              <a:rPr lang="en-US" sz="2000" dirty="0"/>
              <a:t>    since the class settings effective at that time are in the *.bob file.</a:t>
            </a:r>
          </a:p>
          <a:p>
            <a:pPr marL="398463" lvl="1" indent="0">
              <a:buNone/>
            </a:pPr>
            <a:endParaRPr lang="en-US" sz="2000" dirty="0"/>
          </a:p>
          <a:p>
            <a:pPr marL="398463" lvl="1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8659742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11430000" cy="5400675"/>
          </a:xfrm>
        </p:spPr>
        <p:txBody>
          <a:bodyPr/>
          <a:lstStyle/>
          <a:p>
            <a:r>
              <a:rPr lang="en-US" dirty="0"/>
              <a:t>Ideally, use widgets’ built-in functionality</a:t>
            </a:r>
          </a:p>
          <a:p>
            <a:pPr lvl="1"/>
            <a:r>
              <a:rPr lang="en-US" dirty="0"/>
              <a:t>Value of PV displayed in </a:t>
            </a:r>
            <a:r>
              <a:rPr lang="en-US" dirty="0" err="1"/>
              <a:t>TextUpdate</a:t>
            </a:r>
            <a:r>
              <a:rPr lang="en-US" dirty="0"/>
              <a:t>, LED, ..</a:t>
            </a:r>
          </a:p>
          <a:p>
            <a:pPr lvl="1"/>
            <a:r>
              <a:rPr lang="en-US" dirty="0"/>
              <a:t>Alarm indicated via Border</a:t>
            </a:r>
          </a:p>
          <a:p>
            <a:r>
              <a:rPr lang="en-US" dirty="0"/>
              <a:t>Sometimes useful to for example hide a widget, i.e. change visibility based on a PV</a:t>
            </a:r>
          </a:p>
          <a:p>
            <a:pPr lvl="1"/>
            <a:r>
              <a:rPr lang="en-US" dirty="0"/>
              <a:t>Rules can accomplish this</a:t>
            </a:r>
          </a:p>
          <a:p>
            <a:pPr lvl="1"/>
            <a:r>
              <a:rPr lang="en-US" dirty="0"/>
              <a:t>.. But functionality may not be obvious to the next person who needs to maintain a display</a:t>
            </a:r>
          </a:p>
        </p:txBody>
      </p:sp>
      <p:pic>
        <p:nvPicPr>
          <p:cNvPr id="4" name="Picture 3" descr="disclaimer.JPG">
            <a:extLst>
              <a:ext uri="{FF2B5EF4-FFF2-40B4-BE49-F238E27FC236}">
                <a16:creationId xmlns:a16="http://schemas.microsoft.com/office/drawing/2014/main" id="{95866770-4E66-2245-9C57-31C7471F3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5" t="8282" b="12383"/>
          <a:stretch>
            <a:fillRect/>
          </a:stretch>
        </p:blipFill>
        <p:spPr bwMode="auto">
          <a:xfrm rot="5400000">
            <a:off x="4916044" y="3911220"/>
            <a:ext cx="1477962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82250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Adding a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46926"/>
            <a:ext cx="6283485" cy="5609515"/>
          </a:xfrm>
        </p:spPr>
        <p:txBody>
          <a:bodyPr/>
          <a:lstStyle/>
          <a:p>
            <a:r>
              <a:rPr lang="en-US" sz="2400" dirty="0"/>
              <a:t>Add </a:t>
            </a:r>
            <a:r>
              <a:rPr lang="en-US" sz="2400" dirty="0" err="1"/>
              <a:t>TextUpdate</a:t>
            </a:r>
            <a:r>
              <a:rPr lang="en-US" sz="2400" dirty="0"/>
              <a:t> widget</a:t>
            </a:r>
          </a:p>
          <a:p>
            <a:r>
              <a:rPr lang="en-US" sz="2400" dirty="0"/>
              <a:t>Set PV to sim://ramp(0, 10, 1)</a:t>
            </a:r>
          </a:p>
          <a:p>
            <a:r>
              <a:rPr lang="en-US" sz="2400" dirty="0"/>
              <a:t>Open Widget’s Rules</a:t>
            </a:r>
          </a:p>
          <a:p>
            <a:r>
              <a:rPr lang="en-US" sz="2400" dirty="0"/>
              <a:t>Add Rule, name it “Hide”</a:t>
            </a:r>
          </a:p>
          <a:p>
            <a:r>
              <a:rPr lang="en-US" sz="2400" dirty="0"/>
              <a:t>Select “visible” property</a:t>
            </a:r>
          </a:p>
          <a:p>
            <a:r>
              <a:rPr lang="en-US" sz="2400" dirty="0"/>
              <a:t>Add PV sim://ramp(0, 10, 1)</a:t>
            </a:r>
          </a:p>
          <a:p>
            <a:r>
              <a:rPr lang="en-US" sz="2400" dirty="0"/>
              <a:t>Add Boolean</a:t>
            </a:r>
            <a:br>
              <a:rPr lang="en-US" sz="2400" dirty="0"/>
            </a:br>
            <a:r>
              <a:rPr lang="en-US" sz="2400" dirty="0"/>
              <a:t>Expression</a:t>
            </a:r>
            <a:br>
              <a:rPr lang="en-US" sz="2400" dirty="0"/>
            </a:br>
            <a:r>
              <a:rPr lang="en-US" sz="2400" dirty="0"/>
              <a:t>“pv0&gt;8”</a:t>
            </a:r>
          </a:p>
          <a:p>
            <a:r>
              <a:rPr lang="en-US" sz="2400" dirty="0"/>
              <a:t>Un-check value</a:t>
            </a:r>
          </a:p>
          <a:p>
            <a:r>
              <a:rPr lang="en-US" sz="2400" dirty="0"/>
              <a:t>Run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FC910ED-E519-1843-9C47-53C29E6A7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2784" y="663425"/>
            <a:ext cx="5517639" cy="446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B839CD-C8B5-1441-ADA0-67D3B1FDD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815" y="4161657"/>
            <a:ext cx="8387378" cy="2565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81F5092A-31C0-CD42-8597-F65EF20D4552}"/>
              </a:ext>
            </a:extLst>
          </p:cNvPr>
          <p:cNvSpPr/>
          <p:nvPr/>
        </p:nvSpPr>
        <p:spPr>
          <a:xfrm rot="9550108">
            <a:off x="10075088" y="4199756"/>
            <a:ext cx="1261558" cy="133528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576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Detail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6439633" cy="5400675"/>
          </a:xfrm>
        </p:spPr>
        <p:txBody>
          <a:bodyPr/>
          <a:lstStyle/>
          <a:p>
            <a:r>
              <a:rPr lang="en-US" sz="2400" dirty="0"/>
              <a:t>Triggered by at least one PV</a:t>
            </a:r>
          </a:p>
          <a:p>
            <a:pPr lvl="1"/>
            <a:r>
              <a:rPr lang="en-US" sz="2000" dirty="0"/>
              <a:t>May use additional non-trigger PVs</a:t>
            </a:r>
          </a:p>
          <a:p>
            <a:r>
              <a:rPr lang="en-US" sz="2400" dirty="0"/>
              <a:t>Expressions use pv0, pv1, .., pvStr0, pvStr1, .. to access PVs’ values</a:t>
            </a:r>
          </a:p>
          <a:p>
            <a:r>
              <a:rPr lang="en-US" sz="2400" dirty="0"/>
              <a:t>Rule internally converted to </a:t>
            </a:r>
            <a:r>
              <a:rPr lang="en-US" sz="2400" dirty="0" err="1"/>
              <a:t>Jython</a:t>
            </a:r>
            <a:endParaRPr lang="en-US" sz="2400" dirty="0"/>
          </a:p>
          <a:p>
            <a:pPr lvl="1"/>
            <a:r>
              <a:rPr lang="en-US" sz="2000" dirty="0"/>
              <a:t>Use preview to debug</a:t>
            </a:r>
          </a:p>
          <a:p>
            <a:r>
              <a:rPr lang="en-US" sz="2400" dirty="0"/>
              <a:t>“else: ..” sets property to original value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97F0DA-1CF4-544A-913E-A0C76D160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323"/>
          <a:stretch/>
        </p:blipFill>
        <p:spPr>
          <a:xfrm>
            <a:off x="6887688" y="0"/>
            <a:ext cx="5299588" cy="2859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507586-494E-CC4D-B3FA-5D6D837A3A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9138" y="2477250"/>
            <a:ext cx="4476688" cy="4291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Right Arrow 11">
            <a:extLst>
              <a:ext uri="{FF2B5EF4-FFF2-40B4-BE49-F238E27FC236}">
                <a16:creationId xmlns:a16="http://schemas.microsoft.com/office/drawing/2014/main" id="{81F5092A-31C0-CD42-8597-F65EF20D4552}"/>
              </a:ext>
            </a:extLst>
          </p:cNvPr>
          <p:cNvSpPr/>
          <p:nvPr/>
        </p:nvSpPr>
        <p:spPr>
          <a:xfrm rot="5561094">
            <a:off x="8523931" y="2614087"/>
            <a:ext cx="739417" cy="14222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0813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5904107" cy="5400675"/>
          </a:xfrm>
        </p:spPr>
        <p:txBody>
          <a:bodyPr/>
          <a:lstStyle/>
          <a:p>
            <a:r>
              <a:rPr lang="en-US" sz="2400" dirty="0"/>
              <a:t>Scripts are attached to a widget</a:t>
            </a:r>
          </a:p>
          <a:p>
            <a:r>
              <a:rPr lang="en-US" sz="2400" dirty="0"/>
              <a:t>Triggered by at least one PV</a:t>
            </a:r>
          </a:p>
          <a:p>
            <a:pPr lvl="1"/>
            <a:r>
              <a:rPr lang="en-US" sz="2000" dirty="0"/>
              <a:t>May use additional non-trigger PVs</a:t>
            </a:r>
          </a:p>
          <a:p>
            <a:r>
              <a:rPr lang="en-US" sz="2400" dirty="0"/>
              <a:t>Invoked with</a:t>
            </a:r>
          </a:p>
          <a:p>
            <a:pPr lvl="1"/>
            <a:r>
              <a:rPr lang="en-US" sz="2000" dirty="0" err="1"/>
              <a:t>pvs</a:t>
            </a:r>
            <a:r>
              <a:rPr lang="en-US" sz="2000" dirty="0"/>
              <a:t>[]   	–  Array of requested PVs</a:t>
            </a:r>
          </a:p>
          <a:p>
            <a:pPr lvl="1"/>
            <a:r>
              <a:rPr lang="en-US" sz="2000" dirty="0"/>
              <a:t>widget 	–  The widget </a:t>
            </a:r>
          </a:p>
          <a:p>
            <a:r>
              <a:rPr lang="en-US" sz="2400" dirty="0"/>
              <a:t>Script can</a:t>
            </a:r>
          </a:p>
          <a:p>
            <a:pPr lvl="1"/>
            <a:r>
              <a:rPr lang="en-US" sz="2000" dirty="0"/>
              <a:t>Read &amp; write the received PVs</a:t>
            </a:r>
          </a:p>
          <a:p>
            <a:pPr lvl="1"/>
            <a:r>
              <a:rPr lang="en-US" sz="2000" dirty="0"/>
              <a:t>Set widget properties</a:t>
            </a:r>
          </a:p>
          <a:p>
            <a:pPr lvl="1"/>
            <a:r>
              <a:rPr lang="en-US" sz="2000" dirty="0"/>
              <a:t>Locate other widgets in the display</a:t>
            </a:r>
          </a:p>
          <a:p>
            <a:pPr lvl="1"/>
            <a:r>
              <a:rPr lang="en-US" sz="2000" dirty="0"/>
              <a:t>Invoke any Java code in the product</a:t>
            </a:r>
          </a:p>
          <a:p>
            <a:pPr lvl="1"/>
            <a:r>
              <a:rPr lang="en-US" sz="2000" dirty="0">
                <a:solidFill>
                  <a:srgbClr val="00B050"/>
                </a:solidFill>
              </a:rPr>
              <a:t>Be very powerful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Result in an unmaintainable mess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38C81B-3B81-324B-9B12-F2C1C4B04BED}"/>
              </a:ext>
            </a:extLst>
          </p:cNvPr>
          <p:cNvSpPr txBox="1">
            <a:spLocks/>
          </p:cNvSpPr>
          <p:nvPr/>
        </p:nvSpPr>
        <p:spPr bwMode="auto">
          <a:xfrm>
            <a:off x="6653848" y="1556427"/>
            <a:ext cx="5538152" cy="22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88925" indent="-288925" algn="l" rtl="0" eaLnBrk="1" fontAlgn="base" hangingPunct="1">
              <a:lnSpc>
                <a:spcPct val="90000"/>
              </a:lnSpc>
              <a:spcBef>
                <a:spcPts val="1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lang="en-US" sz="28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7388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1031875" indent="-288925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SzPct val="90000"/>
              <a:buFont typeface="Century Gothic" panose="020B0502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One Script Executor per *.bob file,</a:t>
            </a:r>
            <a:br>
              <a:rPr lang="en-US" sz="2400" dirty="0"/>
            </a:br>
            <a:r>
              <a:rPr lang="en-US" sz="2400" dirty="0"/>
              <a:t>Runs in background thread</a:t>
            </a:r>
          </a:p>
          <a:p>
            <a:pPr lvl="1"/>
            <a:r>
              <a:rPr lang="en-US" sz="2000" dirty="0"/>
              <a:t>Slow scripts do not block the UI</a:t>
            </a:r>
          </a:p>
          <a:p>
            <a:pPr lvl="1"/>
            <a:r>
              <a:rPr lang="en-US" sz="2000" dirty="0"/>
              <a:t>One script per display at a time</a:t>
            </a:r>
          </a:p>
          <a:p>
            <a:pPr marL="1085850" lvl="2" indent="-342900">
              <a:buFont typeface="+mj-lt"/>
              <a:buAutoNum type="alphaLcParenR"/>
            </a:pPr>
            <a:r>
              <a:rPr lang="en-US" sz="1600" dirty="0"/>
              <a:t>Many short-duration scripts</a:t>
            </a:r>
          </a:p>
          <a:p>
            <a:pPr marL="1085850" lvl="2" indent="-342900">
              <a:buFont typeface="+mj-lt"/>
              <a:buAutoNum type="alphaLcParenR"/>
            </a:pPr>
            <a:r>
              <a:rPr lang="en-US" sz="1600" dirty="0"/>
              <a:t>One that never quits</a:t>
            </a:r>
          </a:p>
        </p:txBody>
      </p:sp>
    </p:spTree>
    <p:extLst>
      <p:ext uri="{BB962C8B-B14F-4D97-AF65-F5344CB8AC3E}">
        <p14:creationId xmlns:p14="http://schemas.microsoft.com/office/powerpoint/2010/main" val="17078865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47BCAB-6BEC-4149-B97F-BC207D74B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Rules vs. 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6C82E-8620-794A-9A8A-64866B5C55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1161288"/>
            <a:ext cx="11338561" cy="4540225"/>
          </a:xfrm>
        </p:spPr>
        <p:txBody>
          <a:bodyPr/>
          <a:lstStyle/>
          <a:p>
            <a:r>
              <a:rPr lang="en-US" dirty="0"/>
              <a:t>Both are in the end </a:t>
            </a:r>
            <a:r>
              <a:rPr lang="en-US" dirty="0" err="1"/>
              <a:t>Jython</a:t>
            </a:r>
            <a:r>
              <a:rPr lang="en-US" dirty="0"/>
              <a:t> code</a:t>
            </a:r>
          </a:p>
          <a:p>
            <a:r>
              <a:rPr lang="en-US" dirty="0"/>
              <a:t>Both should be the exception.</a:t>
            </a:r>
            <a:br>
              <a:rPr lang="en-US" dirty="0"/>
            </a:br>
            <a:r>
              <a:rPr lang="en-US" dirty="0"/>
              <a:t>Plain displays don’t need them.</a:t>
            </a:r>
            <a:br>
              <a:rPr lang="en-US" dirty="0"/>
            </a:br>
            <a:r>
              <a:rPr lang="en-US" dirty="0"/>
              <a:t>But can be powerful,</a:t>
            </a:r>
            <a:br>
              <a:rPr lang="en-US" dirty="0"/>
            </a:br>
            <a:r>
              <a:rPr lang="en-US" dirty="0"/>
              <a:t>replacing separate custom Java/Python/C/C++ applications.</a:t>
            </a:r>
          </a:p>
          <a:p>
            <a:r>
              <a:rPr lang="en-US" dirty="0"/>
              <a:t>Prefer Rules because they describe meaning, easier to maintain</a:t>
            </a:r>
          </a:p>
        </p:txBody>
      </p:sp>
    </p:spTree>
    <p:extLst>
      <p:ext uri="{BB962C8B-B14F-4D97-AF65-F5344CB8AC3E}">
        <p14:creationId xmlns:p14="http://schemas.microsoft.com/office/powerpoint/2010/main" val="792140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5545-F92F-CE47-881C-6D2B42892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</a:t>
            </a:r>
            <a:r>
              <a:rPr lang="en-US" u="sng" dirty="0"/>
              <a:t>use</a:t>
            </a:r>
            <a:r>
              <a:rPr lang="en-US" dirty="0"/>
              <a:t> a 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E5569-6B4E-6D4C-BF73-2B68D2007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4" y="1023258"/>
            <a:ext cx="11743945" cy="5643356"/>
          </a:xfrm>
        </p:spPr>
        <p:txBody>
          <a:bodyPr/>
          <a:lstStyle/>
          <a:p>
            <a:r>
              <a:rPr lang="en-US" dirty="0"/>
              <a:t>It’s simple, well documented, and tremendously improves the UI</a:t>
            </a:r>
          </a:p>
          <a:p>
            <a:r>
              <a:rPr lang="en-US" dirty="0"/>
              <a:t>Would be a one-of, specialized, hard to maintain, separate application anyway.</a:t>
            </a:r>
            <a:br>
              <a:rPr lang="en-US" dirty="0"/>
            </a:br>
            <a:r>
              <a:rPr lang="en-US" dirty="0"/>
              <a:t>With a script, at least its integrated into the operator UI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Examples:</a:t>
            </a:r>
          </a:p>
          <a:p>
            <a:r>
              <a:rPr lang="en-US" dirty="0">
                <a:solidFill>
                  <a:srgbClr val="00B050"/>
                </a:solidFill>
              </a:rPr>
              <a:t>Turn scalar PVs into </a:t>
            </a:r>
            <a:r>
              <a:rPr lang="en-US" dirty="0" err="1">
                <a:solidFill>
                  <a:srgbClr val="00B050"/>
                </a:solidFill>
              </a:rPr>
              <a:t>loc</a:t>
            </a:r>
            <a:r>
              <a:rPr lang="en-US" dirty="0">
                <a:solidFill>
                  <a:srgbClr val="00B050"/>
                </a:solidFill>
              </a:rPr>
              <a:t>://waveform for guideline in </a:t>
            </a:r>
            <a:r>
              <a:rPr lang="en-US" dirty="0" err="1">
                <a:solidFill>
                  <a:srgbClr val="00B050"/>
                </a:solidFill>
              </a:rPr>
              <a:t>XYPlot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Fill display with 50 widgets based on config file, examples/</a:t>
            </a:r>
            <a:r>
              <a:rPr lang="en-US" dirty="0" err="1">
                <a:solidFill>
                  <a:srgbClr val="00B050"/>
                </a:solidFill>
              </a:rPr>
              <a:t>template_and_script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>
                <a:solidFill>
                  <a:srgbClr val="00B050"/>
                </a:solidFill>
              </a:rPr>
              <a:t>Add information from web service to display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5617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F13D9-E45F-CF40-993E-6BB76171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</a:t>
            </a:r>
            <a:r>
              <a:rPr lang="en-US" u="sng" dirty="0"/>
              <a:t>not</a:t>
            </a:r>
            <a:r>
              <a:rPr lang="en-US" dirty="0"/>
              <a:t> to use a script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EFC5F7-9F45-5D44-95B9-1D5F836D5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767" y="1088135"/>
            <a:ext cx="10913147" cy="5628351"/>
          </a:xfrm>
        </p:spPr>
        <p:txBody>
          <a:bodyPr/>
          <a:lstStyle/>
          <a:p>
            <a:r>
              <a:rPr lang="en-US" dirty="0"/>
              <a:t>It adds logic to the display that should be on the IOC</a:t>
            </a:r>
          </a:p>
          <a:p>
            <a:pPr lvl="1"/>
            <a:r>
              <a:rPr lang="en-US" dirty="0"/>
              <a:t>Display should only display PVs and allow user to write PVs.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Display must never </a:t>
            </a:r>
            <a:r>
              <a:rPr lang="en-US" u="sng" dirty="0">
                <a:solidFill>
                  <a:srgbClr val="FF0000"/>
                </a:solidFill>
              </a:rPr>
              <a:t>do</a:t>
            </a:r>
            <a:r>
              <a:rPr lang="en-US" dirty="0">
                <a:solidFill>
                  <a:srgbClr val="FF0000"/>
                </a:solidFill>
              </a:rPr>
              <a:t> anything</a:t>
            </a:r>
          </a:p>
          <a:p>
            <a:r>
              <a:rPr lang="en-US" dirty="0"/>
              <a:t>You have to ask for help implementing the script</a:t>
            </a:r>
          </a:p>
          <a:p>
            <a:pPr lvl="1"/>
            <a:r>
              <a:rPr lang="en-US" dirty="0"/>
              <a:t>If you can’t implement it, you can’t maintain it, either</a:t>
            </a:r>
          </a:p>
          <a:p>
            <a:pPr marL="0" indent="0">
              <a:buNone/>
            </a:pPr>
            <a:r>
              <a:rPr lang="en-US" dirty="0"/>
              <a:t>Examples</a:t>
            </a:r>
          </a:p>
          <a:p>
            <a:r>
              <a:rPr lang="en-US" dirty="0">
                <a:solidFill>
                  <a:srgbClr val="FF0000"/>
                </a:solidFill>
              </a:rPr>
              <a:t>Open relieve valve when pressure too high.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Ramp Power Supply.</a:t>
            </a:r>
          </a:p>
          <a:p>
            <a:pPr lvl="1"/>
            <a:r>
              <a:rPr lang="en-US" dirty="0"/>
              <a:t>What if somebody closes the display? Opens two displays?</a:t>
            </a:r>
          </a:p>
          <a:p>
            <a:r>
              <a:rPr lang="en-US" dirty="0">
                <a:solidFill>
                  <a:srgbClr val="FF0000"/>
                </a:solidFill>
              </a:rPr>
              <a:t>Wiggle something on the display</a:t>
            </a:r>
          </a:p>
          <a:p>
            <a:pPr lvl="1"/>
            <a:r>
              <a:rPr lang="en-US" dirty="0"/>
              <a:t>It’s not a video game</a:t>
            </a:r>
          </a:p>
        </p:txBody>
      </p:sp>
      <p:pic>
        <p:nvPicPr>
          <p:cNvPr id="4" name="Picture 3" descr="disclaimer.JPG">
            <a:extLst>
              <a:ext uri="{FF2B5EF4-FFF2-40B4-BE49-F238E27FC236}">
                <a16:creationId xmlns:a16="http://schemas.microsoft.com/office/drawing/2014/main" id="{3B00F0A4-C0A5-2044-9DE4-5D535094B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95" t="8282" b="12383"/>
          <a:stretch>
            <a:fillRect/>
          </a:stretch>
        </p:blipFill>
        <p:spPr bwMode="auto">
          <a:xfrm rot="5400000">
            <a:off x="9931675" y="2699302"/>
            <a:ext cx="1744554" cy="277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994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71AC9-9643-5C00-4737-96767A05E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Accelerator Examples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1216B5-C90F-61C6-3B04-7259B4CC30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55" r="53895" b="9128"/>
          <a:stretch/>
        </p:blipFill>
        <p:spPr>
          <a:xfrm>
            <a:off x="429767" y="1465731"/>
            <a:ext cx="5892047" cy="527034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89CA17-540B-7120-61E5-17CA072CD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308"/>
          <a:stretch/>
        </p:blipFill>
        <p:spPr>
          <a:xfrm>
            <a:off x="6703255" y="940074"/>
            <a:ext cx="5311256" cy="56436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0A83C64-E83F-08DC-E906-7E2897A39968}"/>
              </a:ext>
            </a:extLst>
          </p:cNvPr>
          <p:cNvSpPr txBox="1"/>
          <p:nvPr/>
        </p:nvSpPr>
        <p:spPr>
          <a:xfrm>
            <a:off x="1780019" y="1151799"/>
            <a:ext cx="2446504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Created by Operators: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290577-69BA-0FF6-4CA7-24A7BF093297}"/>
              </a:ext>
            </a:extLst>
          </p:cNvPr>
          <p:cNvSpPr txBox="1"/>
          <p:nvPr/>
        </p:nvSpPr>
        <p:spPr>
          <a:xfrm>
            <a:off x="8030764" y="668875"/>
            <a:ext cx="3187091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sz="1600" dirty="0">
                <a:latin typeface="+mn-lt"/>
              </a:rPr>
              <a:t>Created by Controls Engineer:</a:t>
            </a:r>
          </a:p>
        </p:txBody>
      </p:sp>
    </p:spTree>
    <p:extLst>
      <p:ext uri="{BB962C8B-B14F-4D97-AF65-F5344CB8AC3E}">
        <p14:creationId xmlns:p14="http://schemas.microsoft.com/office/powerpoint/2010/main" val="5344191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7" y="274320"/>
            <a:ext cx="11430000" cy="535531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8"/>
            <a:ext cx="11430000" cy="54006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Display Builder is powerful</a:t>
            </a:r>
            <a:br>
              <a:rPr lang="en-US" dirty="0"/>
            </a:br>
            <a:r>
              <a:rPr lang="en-US" dirty="0"/>
              <a:t>Editor and Runtime with</a:t>
            </a:r>
            <a:br>
              <a:rPr lang="en-US" dirty="0"/>
            </a:br>
            <a:r>
              <a:rPr lang="en-US" dirty="0"/>
              <a:t>many Widgets, Macros etc.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Keep it Simple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Add a Widget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Enter Label’s Text or</a:t>
            </a:r>
            <a:br>
              <a:rPr lang="en-US" dirty="0"/>
            </a:br>
            <a:r>
              <a:rPr lang="en-US" dirty="0"/>
              <a:t>Widget’s PV Name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7F8549-8B40-5C4E-8613-1F0920BDA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890" t="32882" b="-1"/>
          <a:stretch/>
        </p:blipFill>
        <p:spPr>
          <a:xfrm>
            <a:off x="7955375" y="83327"/>
            <a:ext cx="4065453" cy="29211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E1343F-0200-8744-A14D-2318AD6A0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987" y="2122931"/>
            <a:ext cx="3768776" cy="2572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E0BABD-D5FD-F84E-A45C-3B6A809C42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0598" y="3835419"/>
            <a:ext cx="3975005" cy="2832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6118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Examples: SNS Beam 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1B864-2687-6D40-9F29-F894530DCD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326" y="920496"/>
            <a:ext cx="4452534" cy="3160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D445CE-3864-BB44-8910-CE3E9BD3E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4239" y="726344"/>
            <a:ext cx="4747261" cy="3240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6DE32B3-5E5C-0640-9F68-0DAFDA0FF3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340" y="3283210"/>
            <a:ext cx="4983480" cy="3550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C1BAE819-3DF9-1D42-85BF-989E41ABE4F3}"/>
              </a:ext>
            </a:extLst>
          </p:cNvPr>
          <p:cNvSpPr/>
          <p:nvPr/>
        </p:nvSpPr>
        <p:spPr>
          <a:xfrm>
            <a:off x="4144682" y="2470065"/>
            <a:ext cx="2987637" cy="105495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1BC7BEA-77D1-2348-8266-BE12228862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5233" y="3976908"/>
            <a:ext cx="3409127" cy="28569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3C3DFD4A-806B-004A-8641-B46786D9C82E}"/>
              </a:ext>
            </a:extLst>
          </p:cNvPr>
          <p:cNvSpPr/>
          <p:nvPr/>
        </p:nvSpPr>
        <p:spPr>
          <a:xfrm rot="8118220">
            <a:off x="4219503" y="3630944"/>
            <a:ext cx="960960" cy="130583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DE8CE655-B890-CD4E-934F-D4267A289296}"/>
              </a:ext>
            </a:extLst>
          </p:cNvPr>
          <p:cNvSpPr/>
          <p:nvPr/>
        </p:nvSpPr>
        <p:spPr>
          <a:xfrm rot="2075432">
            <a:off x="5895746" y="3553865"/>
            <a:ext cx="733330" cy="119499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413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C48ED-366B-FE74-A1A6-20B49528A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Beamline Examples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B842CC1E-7348-1CC3-1DD3-387EDC3CDE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D52916F1-EF71-3E7B-BE64-FEA8192F2B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210" y="2972975"/>
            <a:ext cx="6149267" cy="38850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 descr="A computer screen shot of a pencil&#10;&#10;Description automatically generated">
            <a:extLst>
              <a:ext uri="{FF2B5EF4-FFF2-40B4-BE49-F238E27FC236}">
                <a16:creationId xmlns:a16="http://schemas.microsoft.com/office/drawing/2014/main" id="{E65450E7-AC97-7A67-287C-DA87961D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545" y="0"/>
            <a:ext cx="4383710" cy="30224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screenshot of a computer&#10;&#10;Description automatically generated">
            <a:extLst>
              <a:ext uri="{FF2B5EF4-FFF2-40B4-BE49-F238E27FC236}">
                <a16:creationId xmlns:a16="http://schemas.microsoft.com/office/drawing/2014/main" id="{0327C506-2C17-ABE5-7FAF-9F0C7E1DC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5809" y="3899290"/>
            <a:ext cx="3071446" cy="2883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CG-1D First Scan.png">
            <a:extLst>
              <a:ext uri="{FF2B5EF4-FFF2-40B4-BE49-F238E27FC236}">
                <a16:creationId xmlns:a16="http://schemas.microsoft.com/office/drawing/2014/main" id="{48A93485-D63C-5893-B448-B58344ADB2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5" y="1595628"/>
            <a:ext cx="6063866" cy="3666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7832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08CB6-D50D-E748-A421-44B562175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Browse the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8DE1F-F33A-7F4E-93E8-C1E42D6C7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5" y="985839"/>
            <a:ext cx="11430000" cy="2831782"/>
          </a:xfrm>
        </p:spPr>
        <p:txBody>
          <a:bodyPr/>
          <a:lstStyle/>
          <a:p>
            <a:r>
              <a:rPr lang="en-US" sz="1600" dirty="0"/>
              <a:t>Start CSS/Phoebus</a:t>
            </a:r>
          </a:p>
          <a:p>
            <a:r>
              <a:rPr lang="en-US" sz="1600" dirty="0"/>
              <a:t>Your setup might have a menu entry</a:t>
            </a:r>
          </a:p>
          <a:p>
            <a:pPr lvl="1"/>
            <a:r>
              <a:rPr lang="en-US" sz="1400" dirty="0"/>
              <a:t>File, Top Resources, Examples</a:t>
            </a:r>
          </a:p>
          <a:p>
            <a:r>
              <a:rPr lang="en-US" sz="1600" dirty="0"/>
              <a:t>If not, or if you’d like to inspect and edit the examples</a:t>
            </a:r>
          </a:p>
          <a:p>
            <a:pPr lvl="1"/>
            <a:r>
              <a:rPr lang="en-US" sz="1400" dirty="0"/>
              <a:t>Applications, Display, Examples, Install Example Displays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C73AD0B-7A00-EF49-B33C-26514582A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2661" y="2727960"/>
            <a:ext cx="4846964" cy="3527826"/>
          </a:xfrm>
          <a:prstGeom prst="rect">
            <a:avLst/>
          </a:prstGeom>
        </p:spPr>
      </p:pic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498C3582-5F97-5C4C-968D-E744DAB6CFA6}"/>
              </a:ext>
            </a:extLst>
          </p:cNvPr>
          <p:cNvSpPr/>
          <p:nvPr/>
        </p:nvSpPr>
        <p:spPr>
          <a:xfrm>
            <a:off x="6915766" y="2084767"/>
            <a:ext cx="2684998" cy="557181"/>
          </a:xfrm>
          <a:prstGeom prst="wedgeRoundRectCallout">
            <a:avLst>
              <a:gd name="adj1" fmla="val -112761"/>
              <a:gd name="adj2" fmla="val 122791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Main Application Toolbar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Menu Window, Show Toolbar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D6419ADD-5EA2-D144-BF01-31EBFED95820}"/>
              </a:ext>
            </a:extLst>
          </p:cNvPr>
          <p:cNvSpPr/>
          <p:nvPr/>
        </p:nvSpPr>
        <p:spPr>
          <a:xfrm>
            <a:off x="429767" y="4133390"/>
            <a:ext cx="2092453" cy="557181"/>
          </a:xfrm>
          <a:prstGeom prst="wedgeRoundRectCallout">
            <a:avLst>
              <a:gd name="adj1" fmla="val 95306"/>
              <a:gd name="adj2" fmla="val -20807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Example Display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P</a:t>
            </a:r>
            <a:r>
              <a:rPr lang="en-US" sz="1050" dirty="0">
                <a:solidFill>
                  <a:schemeClr val="tx1"/>
                </a:solidFill>
              </a:rPr>
              <a:t>ush any of the buttons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2DFF36B6-5C6C-694C-81CC-B0BB8CF5A898}"/>
              </a:ext>
            </a:extLst>
          </p:cNvPr>
          <p:cNvSpPr/>
          <p:nvPr/>
        </p:nvSpPr>
        <p:spPr>
          <a:xfrm>
            <a:off x="8458392" y="3109079"/>
            <a:ext cx="3115541" cy="1732854"/>
          </a:xfrm>
          <a:prstGeom prst="wedgeRoundRectCallout">
            <a:avLst>
              <a:gd name="adj1" fmla="val -80621"/>
              <a:gd name="adj2" fmla="val -32926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Display Runtime Toolbar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Context Menu Window,</a:t>
            </a:r>
            <a:br>
              <a:rPr lang="en-US" sz="105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Show / Hide Toolbar</a:t>
            </a:r>
          </a:p>
          <a:p>
            <a:pPr algn="l">
              <a:lnSpc>
                <a:spcPct val="90000"/>
              </a:lnSpc>
            </a:pPr>
            <a:endParaRPr lang="en-US" sz="1050" dirty="0">
              <a:solidFill>
                <a:schemeClr val="tx1"/>
              </a:solidFill>
            </a:endParaRPr>
          </a:p>
          <a:p>
            <a:pPr algn="l">
              <a:lnSpc>
                <a:spcPct val="90000"/>
              </a:lnSpc>
            </a:pPr>
            <a:r>
              <a:rPr lang="en-US" sz="1050" dirty="0">
                <a:solidFill>
                  <a:schemeClr val="tx1"/>
                </a:solidFill>
              </a:rPr>
              <a:t>Navigate back/forward</a:t>
            </a:r>
            <a:br>
              <a:rPr lang="en-US" sz="105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also via Alt-Left, Alt-Right cursor keys</a:t>
            </a:r>
            <a:br>
              <a:rPr lang="en-US" sz="1050" dirty="0">
                <a:solidFill>
                  <a:schemeClr val="tx1"/>
                </a:solidFill>
              </a:rPr>
            </a:br>
            <a:br>
              <a:rPr lang="en-US" sz="105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Zoom</a:t>
            </a:r>
            <a:br>
              <a:rPr lang="en-US" sz="105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to view large control room displays on office computer</a:t>
            </a:r>
          </a:p>
        </p:txBody>
      </p:sp>
      <p:sp>
        <p:nvSpPr>
          <p:cNvPr id="16" name="Rounded Rectangular Callout 15">
            <a:extLst>
              <a:ext uri="{FF2B5EF4-FFF2-40B4-BE49-F238E27FC236}">
                <a16:creationId xmlns:a16="http://schemas.microsoft.com/office/drawing/2014/main" id="{A8C28BBE-5D4F-A441-937D-6BADBECAD4E8}"/>
              </a:ext>
            </a:extLst>
          </p:cNvPr>
          <p:cNvSpPr/>
          <p:nvPr/>
        </p:nvSpPr>
        <p:spPr>
          <a:xfrm>
            <a:off x="448055" y="2948941"/>
            <a:ext cx="1815085" cy="693420"/>
          </a:xfrm>
          <a:prstGeom prst="wedgeRoundRectCallout">
            <a:avLst>
              <a:gd name="adj1" fmla="val 95322"/>
              <a:gd name="adj2" fmla="val -9677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Tab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Hover mouse,</a:t>
            </a:r>
            <a:br>
              <a:rPr lang="en-US" sz="105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open Context Menu, Close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18EB1C0-41C8-8B43-B362-2E0FDC905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446" y="5011267"/>
            <a:ext cx="914585" cy="1440334"/>
          </a:xfrm>
          <a:prstGeom prst="rect">
            <a:avLst/>
          </a:prstGeom>
        </p:spPr>
      </p:pic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06953795-346A-8C45-86B1-395B6EFFFC50}"/>
              </a:ext>
            </a:extLst>
          </p:cNvPr>
          <p:cNvSpPr/>
          <p:nvPr/>
        </p:nvSpPr>
        <p:spPr>
          <a:xfrm>
            <a:off x="8050066" y="5258728"/>
            <a:ext cx="2287734" cy="671982"/>
          </a:xfrm>
          <a:prstGeom prst="wedgeRoundRectCallout">
            <a:avLst>
              <a:gd name="adj1" fmla="val -95992"/>
              <a:gd name="adj2" fmla="val -67223"/>
              <a:gd name="adj3" fmla="val 16667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1400" dirty="0">
                <a:solidFill>
                  <a:schemeClr val="tx1"/>
                </a:solidFill>
              </a:rPr>
              <a:t>Context Menu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Details change with widget</a:t>
            </a:r>
            <a:br>
              <a:rPr lang="en-US" sz="1050" dirty="0">
                <a:solidFill>
                  <a:schemeClr val="tx1"/>
                </a:solidFill>
              </a:rPr>
            </a:br>
            <a:r>
              <a:rPr lang="en-US" sz="1050" dirty="0">
                <a:solidFill>
                  <a:schemeClr val="tx1"/>
                </a:solidFill>
              </a:rPr>
              <a:t>on which menu was invoked</a:t>
            </a:r>
          </a:p>
        </p:txBody>
      </p:sp>
    </p:spTree>
    <p:extLst>
      <p:ext uri="{BB962C8B-B14F-4D97-AF65-F5344CB8AC3E}">
        <p14:creationId xmlns:p14="http://schemas.microsoft.com/office/powerpoint/2010/main" val="1436802340"/>
      </p:ext>
    </p:extLst>
  </p:cSld>
  <p:clrMapOvr>
    <a:masterClrMapping/>
  </p:clrMapOvr>
</p:sld>
</file>

<file path=ppt/theme/theme1.xml><?xml version="1.0" encoding="utf-8"?>
<a:theme xmlns:a="http://schemas.openxmlformats.org/drawingml/2006/main" name="ORNL">
  <a:themeElements>
    <a:clrScheme name="ORNL theme colors 180717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 w="38100">
          <a:solidFill>
            <a:schemeClr val="bg2"/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lnDef>
      <a:spPr>
        <a:ln w="28575">
          <a:solidFill>
            <a:schemeClr val="bg1">
              <a:lumMod val="50000"/>
            </a:schemeClr>
          </a:solidFill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 16x9 template 180719" id="{91F5A9DE-0FF5-42D2-8B71-414341298470}" vid="{19B61368-BE15-4FF9-B836-7A1A3976FBB8}"/>
    </a:ext>
  </a:extLst>
</a:theme>
</file>

<file path=ppt/theme/theme2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RNL presentation palette 180710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17A6B6"/>
      </a:accent1>
      <a:accent2>
        <a:srgbClr val="98BA6A"/>
      </a:accent2>
      <a:accent3>
        <a:srgbClr val="5085C0"/>
      </a:accent3>
      <a:accent4>
        <a:srgbClr val="EC855C"/>
      </a:accent4>
      <a:accent5>
        <a:srgbClr val="8E7B6C"/>
      </a:accent5>
      <a:accent6>
        <a:srgbClr val="C75653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75B17BC858B94FAA5409F11FF9B884" ma:contentTypeVersion="0" ma:contentTypeDescription="Create a new document." ma:contentTypeScope="" ma:versionID="ba30602e445ba7bd833ef2f532e4a594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FF1CA81-B025-421E-9746-B1FF59551E5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50AF3C-223B-4322-9D84-8F5422CEAF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B6F5DE5-FF42-42F2-9962-F83010572F4E}">
  <ds:schemaRefs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3069</Words>
  <Application>Microsoft Macintosh PowerPoint</Application>
  <PresentationFormat>Widescreen</PresentationFormat>
  <Paragraphs>484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8" baseType="lpstr">
      <vt:lpstr>.AppleSystemUIFont</vt:lpstr>
      <vt:lpstr>Arial</vt:lpstr>
      <vt:lpstr>Arial Black</vt:lpstr>
      <vt:lpstr>Century Gothic</vt:lpstr>
      <vt:lpstr>Courier</vt:lpstr>
      <vt:lpstr>Courier New</vt:lpstr>
      <vt:lpstr>Wingdings</vt:lpstr>
      <vt:lpstr>ORNL</vt:lpstr>
      <vt:lpstr>Display Builder Tutorial</vt:lpstr>
      <vt:lpstr>Changes</vt:lpstr>
      <vt:lpstr>Display Builder</vt:lpstr>
      <vt:lpstr>Same Tool, different Results</vt:lpstr>
      <vt:lpstr>Examples: SNS Accelerator</vt:lpstr>
      <vt:lpstr>More Accelerator Examples</vt:lpstr>
      <vt:lpstr>Examples: SNS Beam Lines</vt:lpstr>
      <vt:lpstr>More Beamline Examples</vt:lpstr>
      <vt:lpstr>Browse the Examples</vt:lpstr>
      <vt:lpstr>Send PV to other Tools</vt:lpstr>
      <vt:lpstr>Open Existing Display In Editor</vt:lpstr>
      <vt:lpstr>Create New Display</vt:lpstr>
      <vt:lpstr>Editing a Display</vt:lpstr>
      <vt:lpstr>Suggested Setup for Editing</vt:lpstr>
      <vt:lpstr>Keep It Simple</vt:lpstr>
      <vt:lpstr>Extend the First Display</vt:lpstr>
      <vt:lpstr>PV Names</vt:lpstr>
      <vt:lpstr>Widget Palette</vt:lpstr>
      <vt:lpstr>Create Widgets via Drag/Drop from other Apps</vt:lpstr>
      <vt:lpstr>Manipulating Widgets</vt:lpstr>
      <vt:lpstr>Display Properties</vt:lpstr>
      <vt:lpstr>Widget Properties</vt:lpstr>
      <vt:lpstr>Common Widget Properties</vt:lpstr>
      <vt:lpstr>Predefined “Named” Colors and Fonts</vt:lpstr>
      <vt:lpstr>Configuring Named Colors, Fonts</vt:lpstr>
      <vt:lpstr>Widget Notes</vt:lpstr>
      <vt:lpstr>Widget Notes</vt:lpstr>
      <vt:lpstr>Action Button</vt:lpstr>
      <vt:lpstr>Screen Navigation</vt:lpstr>
      <vt:lpstr>Screen Navigation: Tabs</vt:lpstr>
      <vt:lpstr>Macros</vt:lpstr>
      <vt:lpstr>Macro Example</vt:lpstr>
      <vt:lpstr>Macros</vt:lpstr>
      <vt:lpstr>Macro Fallbacks</vt:lpstr>
      <vt:lpstr>Predefined Macros</vt:lpstr>
      <vt:lpstr>Group Widget</vt:lpstr>
      <vt:lpstr>Group Widget</vt:lpstr>
      <vt:lpstr>Group Properties</vt:lpstr>
      <vt:lpstr>Group Editing Shortcuts</vt:lpstr>
      <vt:lpstr>Embedded Display</vt:lpstr>
      <vt:lpstr>Embedded Display Example</vt:lpstr>
      <vt:lpstr>Embedded Display Sizes</vt:lpstr>
      <vt:lpstr>Embedded Display Resize Options</vt:lpstr>
      <vt:lpstr>Embedded Display Editing</vt:lpstr>
      <vt:lpstr>Top Resources</vt:lpstr>
      <vt:lpstr>PowerPoint Presentation</vt:lpstr>
      <vt:lpstr>Many Widgets and Properties</vt:lpstr>
      <vt:lpstr>Widget Classes</vt:lpstr>
      <vt:lpstr>Editing *.bcf Widget Class Files</vt:lpstr>
      <vt:lpstr>Using Widget Classes</vt:lpstr>
      <vt:lpstr>Class Details</vt:lpstr>
      <vt:lpstr>Compare *.bcf and *.bob to *.css and *.html</vt:lpstr>
      <vt:lpstr>Rules</vt:lpstr>
      <vt:lpstr>Adding a Rule</vt:lpstr>
      <vt:lpstr>Rules Detail</vt:lpstr>
      <vt:lpstr>Scripts</vt:lpstr>
      <vt:lpstr>Rules vs. Scripts</vt:lpstr>
      <vt:lpstr>When to use a script</vt:lpstr>
      <vt:lpstr>When not to use a script</vt:lpstr>
      <vt:lpstr>Summary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cp:lastModifiedBy/>
  <cp:revision>1</cp:revision>
  <dcterms:created xsi:type="dcterms:W3CDTF">2018-07-12T19:30:01Z</dcterms:created>
  <dcterms:modified xsi:type="dcterms:W3CDTF">2024-03-05T15:12:51Z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0x0101003975B17BC858B94FAA5409F11FF9B884</vt:lpwstr>
  </property>
</Properties>
</file>